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4" r:id="rId2"/>
    <p:sldId id="332" r:id="rId3"/>
    <p:sldId id="335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303" r:id="rId42"/>
    <p:sldId id="258" r:id="rId43"/>
    <p:sldId id="304" r:id="rId44"/>
    <p:sldId id="305" r:id="rId45"/>
    <p:sldId id="306" r:id="rId46"/>
    <p:sldId id="307" r:id="rId47"/>
    <p:sldId id="308" r:id="rId48"/>
    <p:sldId id="265" r:id="rId49"/>
    <p:sldId id="331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23" r:id="rId65"/>
    <p:sldId id="327" r:id="rId66"/>
    <p:sldId id="328" r:id="rId67"/>
    <p:sldId id="329" r:id="rId68"/>
    <p:sldId id="330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3"/>
    <p:restoredTop sz="94664"/>
  </p:normalViewPr>
  <p:slideViewPr>
    <p:cSldViewPr snapToGrid="0" snapToObjects="1">
      <p:cViewPr varScale="1">
        <p:scale>
          <a:sx n="128" d="100"/>
          <a:sy n="128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8.png>
</file>

<file path=ppt/media/image2.png>
</file>

<file path=ppt/media/image3.tiff>
</file>

<file path=ppt/media/image4.tiff>
</file>

<file path=ppt/media/image64.png>
</file>

<file path=ppt/media/image9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E62F-CFC6-A246-90DC-3D8E7CEAD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8D50C-2256-6240-A6EE-6438E50C3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05183-1CCE-0E4D-8B8E-59EBA4CC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61756-FAA5-FE47-8A71-F743CE0FC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7B84-6D55-354D-9641-7BE5925DF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62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E31C9-C5A4-AA44-83E6-5170CC601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50FEF-A49D-BA46-8148-D186CF8E7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0116A-7077-BD49-B470-F4BE3D6AC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3C36C-8E4D-8B44-B35F-E28D40B69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3E78A-1F73-C643-AF36-28A62C98B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84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55361A-A29A-264E-9BF9-38C0C4909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BE5DD-39C8-AB48-8ECE-C04B77AB5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CA3B2-5CFA-AE43-BA2F-71F4203BB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3FAE4-D068-3640-8C7E-D0081CA7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1E4CE-493D-FA4F-A791-6C2691E06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61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79120-6207-2546-BC4A-09B1C42D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AE5E9-3878-7647-B433-146A4B194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8A9A1-D1E6-5549-9DF5-B5A5BDE90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4499A-84ED-5B4E-AC74-017FD2917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8C71F-F456-2449-AD2F-6654243B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74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ECE9F-FAD4-724A-9D2A-26FB2533A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580AF-5C56-9D4B-B0B0-DB634977B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75220-EF0E-8341-97FC-F2C08D872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EB8CE-3C77-DF48-94AB-F5CEF2AD3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DCBAB-8589-554B-8EB1-2784B193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9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22592-6633-6148-9495-A782005D1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F9CD-900D-7D4D-9D80-DD08A7C616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0DD03-15C1-8D4C-A330-B2803AF38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D4AAD-CFC0-6A48-B9D8-3425214CC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9052A-7657-B44B-841C-50A7C6F79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30B85-54F8-264D-8844-A4FA4AD9B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82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3615F-6C59-2F49-A244-434BF2543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83DCA-32AE-B94A-803B-82F96B153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04266-9229-A94E-A507-F5D0498C8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A4EE1-8488-9149-B7E5-0EAAF2BE5A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0E7BBD-E660-D846-9B91-33B67CE1BB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45014F-4774-AF48-BE62-1E96B6BE9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FBC99B-B835-C344-A0B1-9058D8FFE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73F093-CB11-4F41-9E25-A5A60261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599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7B735-1CBA-1942-A64E-D9C40929A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B25C2-2A78-AC4E-BEB0-A00EFDE1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85178-877D-FE49-8683-828BD8017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0706C3-105F-CA47-9DED-5CEB8D236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476D9D-2DAA-D14B-8BD8-4774D9B18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81DD32-856C-1048-B685-9C333F1B7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17F52-803A-C64A-B4F6-E0A2A1D13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8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E471-8CD3-544E-B9ED-15F2EB4FF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6CB1-3DE1-A64E-876F-1A3AED7F4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40687-F210-7740-895B-69BD92964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BE30E-5653-944A-AC7D-537226AE7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69483-DA75-FA43-812A-A1699B07F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DE86B-E354-4545-A596-FD325016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7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B45F4-596B-D94A-B8F1-7F29F1C85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D617E-7D71-9A4F-8430-EAD03C5C69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0F463-4A2A-7C43-A501-DB63323F3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8156E-2063-BD48-9889-DDDD272B6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D6562-B015-5D42-B474-F6EB35C6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E9627-C797-F74C-9774-2F2B66637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4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DFF504-CFF3-B843-95C9-F64DE6C81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9F672-403B-004F-B1BE-5687F367B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E2C78-76AA-D344-939C-D2D02C0DA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942E3-E94D-9440-8E78-249BAADE741E}" type="datetimeFigureOut">
              <a:rPr lang="en-US" smtClean="0"/>
              <a:t>3/15/20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FA1A5-9016-7740-BD43-AFA8A87153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682EA-8B41-A747-B018-FAE293297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438D8-F0AB-5E44-933A-D9A3EF5AF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9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bit.ly/3aYQRkg" TargetMode="Externa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image" Target="../media/image33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12" Type="http://schemas.openxmlformats.org/officeDocument/2006/relationships/image" Target="../media/image32.emf"/><Relationship Id="rId2" Type="http://schemas.openxmlformats.org/officeDocument/2006/relationships/image" Target="../media/image22.emf"/><Relationship Id="rId16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5.emf"/><Relationship Id="rId15" Type="http://schemas.openxmlformats.org/officeDocument/2006/relationships/image" Target="../media/image35.emf"/><Relationship Id="rId10" Type="http://schemas.openxmlformats.org/officeDocument/2006/relationships/image" Target="../media/image30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Relationship Id="rId14" Type="http://schemas.openxmlformats.org/officeDocument/2006/relationships/image" Target="../media/image34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ampuswire.com/p/GFADD516B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13" Type="http://schemas.openxmlformats.org/officeDocument/2006/relationships/image" Target="../media/image48.emf"/><Relationship Id="rId3" Type="http://schemas.openxmlformats.org/officeDocument/2006/relationships/image" Target="../media/image40.emf"/><Relationship Id="rId7" Type="http://schemas.openxmlformats.org/officeDocument/2006/relationships/image" Target="../media/image42.emf"/><Relationship Id="rId12" Type="http://schemas.openxmlformats.org/officeDocument/2006/relationships/image" Target="../media/image47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11" Type="http://schemas.openxmlformats.org/officeDocument/2006/relationships/image" Target="../media/image46.emf"/><Relationship Id="rId5" Type="http://schemas.openxmlformats.org/officeDocument/2006/relationships/image" Target="../media/image21.emf"/><Relationship Id="rId10" Type="http://schemas.openxmlformats.org/officeDocument/2006/relationships/image" Target="../media/image45.emf"/><Relationship Id="rId4" Type="http://schemas.openxmlformats.org/officeDocument/2006/relationships/image" Target="../media/image23.emf"/><Relationship Id="rId9" Type="http://schemas.openxmlformats.org/officeDocument/2006/relationships/image" Target="../media/image44.emf"/><Relationship Id="rId14" Type="http://schemas.openxmlformats.org/officeDocument/2006/relationships/image" Target="../media/image4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53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9" Type="http://schemas.openxmlformats.org/officeDocument/2006/relationships/image" Target="../media/image5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png"/><Relationship Id="rId4" Type="http://schemas.openxmlformats.org/officeDocument/2006/relationships/image" Target="../media/image6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78.emf"/><Relationship Id="rId7" Type="http://schemas.openxmlformats.org/officeDocument/2006/relationships/image" Target="../media/image82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emf"/><Relationship Id="rId11" Type="http://schemas.openxmlformats.org/officeDocument/2006/relationships/image" Target="../media/image21.emf"/><Relationship Id="rId5" Type="http://schemas.openxmlformats.org/officeDocument/2006/relationships/image" Target="../media/image80.emf"/><Relationship Id="rId10" Type="http://schemas.openxmlformats.org/officeDocument/2006/relationships/image" Target="../media/image48.emf"/><Relationship Id="rId4" Type="http://schemas.openxmlformats.org/officeDocument/2006/relationships/image" Target="../media/image79.emf"/><Relationship Id="rId9" Type="http://schemas.openxmlformats.org/officeDocument/2006/relationships/image" Target="../media/image47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emf"/><Relationship Id="rId13" Type="http://schemas.openxmlformats.org/officeDocument/2006/relationships/image" Target="../media/image85.emf"/><Relationship Id="rId3" Type="http://schemas.openxmlformats.org/officeDocument/2006/relationships/image" Target="../media/image84.emf"/><Relationship Id="rId7" Type="http://schemas.openxmlformats.org/officeDocument/2006/relationships/image" Target="../media/image81.emf"/><Relationship Id="rId12" Type="http://schemas.openxmlformats.org/officeDocument/2006/relationships/image" Target="../media/image21.emf"/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emf"/><Relationship Id="rId11" Type="http://schemas.openxmlformats.org/officeDocument/2006/relationships/image" Target="../media/image48.emf"/><Relationship Id="rId5" Type="http://schemas.openxmlformats.org/officeDocument/2006/relationships/image" Target="../media/image79.emf"/><Relationship Id="rId10" Type="http://schemas.openxmlformats.org/officeDocument/2006/relationships/image" Target="../media/image47.emf"/><Relationship Id="rId4" Type="http://schemas.openxmlformats.org/officeDocument/2006/relationships/image" Target="../media/image78.emf"/><Relationship Id="rId9" Type="http://schemas.openxmlformats.org/officeDocument/2006/relationships/image" Target="../media/image4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emf"/><Relationship Id="rId4" Type="http://schemas.openxmlformats.org/officeDocument/2006/relationships/image" Target="../media/image9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12" Type="http://schemas.openxmlformats.org/officeDocument/2006/relationships/image" Target="../media/image104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103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105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81.emf"/><Relationship Id="rId7" Type="http://schemas.openxmlformats.org/officeDocument/2006/relationships/image" Target="../media/image48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106.emf"/><Relationship Id="rId5" Type="http://schemas.openxmlformats.org/officeDocument/2006/relationships/image" Target="../media/image46.emf"/><Relationship Id="rId10" Type="http://schemas.openxmlformats.org/officeDocument/2006/relationships/image" Target="../media/image102.emf"/><Relationship Id="rId4" Type="http://schemas.openxmlformats.org/officeDocument/2006/relationships/image" Target="../media/image82.emf"/><Relationship Id="rId9" Type="http://schemas.openxmlformats.org/officeDocument/2006/relationships/image" Target="../media/image101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7.emf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5CA8-E64F-6447-A2C8-98EA04DE5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</p:spPr>
        <p:txBody>
          <a:bodyPr/>
          <a:lstStyle/>
          <a:p>
            <a:r>
              <a:rPr lang="en-US" dirty="0"/>
              <a:t>Zoom meeting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529B-13D8-7843-AAB9-55CF14BDD2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Calendar URL: </a:t>
            </a:r>
            <a:r>
              <a:rPr lang="en-US" dirty="0">
                <a:hlinkClick r:id="rId2"/>
              </a:rPr>
              <a:t>https://bit.ly/3aYQRkg</a:t>
            </a:r>
            <a:endParaRPr lang="en-US" dirty="0"/>
          </a:p>
          <a:p>
            <a:pPr lvl="1"/>
            <a:r>
              <a:rPr lang="en-US" dirty="0"/>
              <a:t>Please subscribe to this URL now!</a:t>
            </a:r>
          </a:p>
          <a:p>
            <a:endParaRPr lang="en-US" dirty="0"/>
          </a:p>
          <a:p>
            <a:r>
              <a:rPr lang="en-US" dirty="0"/>
              <a:t>To save bandwidth</a:t>
            </a:r>
          </a:p>
          <a:p>
            <a:pPr lvl="1"/>
            <a:r>
              <a:rPr lang="en-US" dirty="0"/>
              <a:t>Turn off your camera</a:t>
            </a:r>
          </a:p>
          <a:p>
            <a:pPr lvl="1"/>
            <a:r>
              <a:rPr lang="en-US" dirty="0"/>
              <a:t>Mute your microphone</a:t>
            </a:r>
          </a:p>
          <a:p>
            <a:pPr lvl="1"/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campuswire</a:t>
            </a:r>
            <a:r>
              <a:rPr lang="en-US" dirty="0"/>
              <a:t> for questions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894423A-73B9-A94F-B620-50808EB578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66452" y="78970"/>
            <a:ext cx="5181600" cy="6808561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FDA27B9-ADD3-7E41-8452-2753753F54DE}"/>
              </a:ext>
            </a:extLst>
          </p:cNvPr>
          <p:cNvSpPr/>
          <p:nvPr/>
        </p:nvSpPr>
        <p:spPr>
          <a:xfrm>
            <a:off x="6798365" y="2315817"/>
            <a:ext cx="1600200" cy="785192"/>
          </a:xfrm>
          <a:prstGeom prst="ellipse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B6893DA-C6AC-E54A-BD75-E18A2726CD4F}"/>
              </a:ext>
            </a:extLst>
          </p:cNvPr>
          <p:cNvSpPr/>
          <p:nvPr/>
        </p:nvSpPr>
        <p:spPr>
          <a:xfrm>
            <a:off x="8473107" y="2455860"/>
            <a:ext cx="2351411" cy="1102886"/>
          </a:xfrm>
          <a:prstGeom prst="ellipse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57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r>
              <a:rPr lang="en-US" dirty="0"/>
              <a:t>It results in an algorithm      with an expected performance of          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10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E77466-E886-2B4B-AA54-C47D89A577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2056" y="4449619"/>
            <a:ext cx="330200" cy="30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C42C28-2618-094D-9820-F83D93D269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9950" y="4405169"/>
            <a:ext cx="8001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11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decide/design a </a:t>
            </a:r>
            <a:r>
              <a:rPr lang="en-US" b="1" dirty="0"/>
              <a:t>hypothesis set</a:t>
            </a:r>
            <a:r>
              <a:rPr lang="en-US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loss function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optimize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836674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set –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12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kind of machine learning approach will we consider?</a:t>
            </a:r>
          </a:p>
          <a:p>
            <a:pPr lvl="1"/>
            <a:r>
              <a:rPr lang="en-US" dirty="0"/>
              <a:t>Classification:</a:t>
            </a:r>
          </a:p>
          <a:p>
            <a:pPr lvl="2"/>
            <a:r>
              <a:rPr lang="en-US" dirty="0"/>
              <a:t>Support vector machines, Naïve Bayes classifier, logistic regression, …?</a:t>
            </a:r>
          </a:p>
          <a:p>
            <a:pPr lvl="1"/>
            <a:r>
              <a:rPr lang="en-US" dirty="0"/>
              <a:t>Regression:</a:t>
            </a:r>
          </a:p>
          <a:p>
            <a:pPr lvl="2"/>
            <a:r>
              <a:rPr lang="en-US" dirty="0"/>
              <a:t>Support vector regression, Linear regression, Gaussian process, …?</a:t>
            </a:r>
          </a:p>
          <a:p>
            <a:r>
              <a:rPr lang="en-US" dirty="0"/>
              <a:t>How are the hyperparameters sets?</a:t>
            </a:r>
          </a:p>
          <a:p>
            <a:pPr lvl="1"/>
            <a:r>
              <a:rPr lang="en-US" dirty="0"/>
              <a:t>Support vector machines: regularization coefficient </a:t>
            </a:r>
          </a:p>
          <a:p>
            <a:pPr lvl="1"/>
            <a:r>
              <a:rPr lang="en-US" dirty="0"/>
              <a:t>Gaussian process: kernel function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8A7B1-10E0-964C-AFB9-77569425C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732" y="4315114"/>
            <a:ext cx="241300" cy="24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5393EC-0AB1-3746-B549-CE1C46A86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0" y="4677063"/>
            <a:ext cx="6985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96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C969640-2FA1-174A-808D-EB3DBEDEB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961131" y="-139426"/>
            <a:ext cx="1630649" cy="68972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set –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13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case of deep learning/artificial neural networks,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architecture of a network defines a set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Each model in the set               is characterized by its parameters</a:t>
            </a:r>
          </a:p>
          <a:p>
            <a:pPr lvl="2"/>
            <a:r>
              <a:rPr lang="en-US" dirty="0"/>
              <a:t>Weights and bias vectors define one model in the hypothesis set.</a:t>
            </a:r>
          </a:p>
          <a:p>
            <a:r>
              <a:rPr lang="en-US" dirty="0"/>
              <a:t>There are infinitely many models in a hypothesis set.</a:t>
            </a:r>
          </a:p>
          <a:p>
            <a:r>
              <a:rPr lang="en-US" dirty="0"/>
              <a:t>We use optimization to find “a” good model from the hypothesis set. 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F18C58-85F0-2F44-BE47-19948F34D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0269"/>
            <a:ext cx="4489651" cy="13842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AED114-C191-6548-B965-B5D75955993E}"/>
              </a:ext>
            </a:extLst>
          </p:cNvPr>
          <p:cNvSpPr txBox="1"/>
          <p:nvPr/>
        </p:nvSpPr>
        <p:spPr>
          <a:xfrm>
            <a:off x="4714710" y="3124510"/>
            <a:ext cx="421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D665B5-610A-8540-B820-69CB321E5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764" y="2338531"/>
            <a:ext cx="254000" cy="24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FE9A62-53D5-6240-B528-0ADB0D3A9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9651" y="4303990"/>
            <a:ext cx="977900" cy="24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BFD05D-9F6D-1644-9955-1BDD6FA12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5204" y="4310340"/>
            <a:ext cx="139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5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Solid Circles     : parameters (to be estimated or found)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Dashed Circles     : vector inputs/outputs (given as a training example)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Squares     : compute nodes (functions, often continuous/differentiable)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14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E2B9DD-E5BC-4F44-8F49-C303A111A85F}"/>
              </a:ext>
            </a:extLst>
          </p:cNvPr>
          <p:cNvSpPr/>
          <p:nvPr/>
        </p:nvSpPr>
        <p:spPr>
          <a:xfrm>
            <a:off x="2142836" y="3001818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142835" y="2496300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3010567" y="3001817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24C6A6-67B5-C94C-981E-0B29A66FB88F}"/>
              </a:ext>
            </a:extLst>
          </p:cNvPr>
          <p:cNvSpPr/>
          <p:nvPr/>
        </p:nvSpPr>
        <p:spPr>
          <a:xfrm>
            <a:off x="3460717" y="2484688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3761507" y="3449624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2F77FB-AE1A-8443-AF22-EE9EB4E4C26D}"/>
              </a:ext>
            </a:extLst>
          </p:cNvPr>
          <p:cNvSpPr/>
          <p:nvPr/>
        </p:nvSpPr>
        <p:spPr>
          <a:xfrm>
            <a:off x="4415649" y="2850941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E95608-EABC-714A-837E-47199F0D99E8}"/>
              </a:ext>
            </a:extLst>
          </p:cNvPr>
          <p:cNvSpPr/>
          <p:nvPr/>
        </p:nvSpPr>
        <p:spPr>
          <a:xfrm>
            <a:off x="6150838" y="2923359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625393-FC8A-D841-8542-0C4E67520D01}"/>
              </a:ext>
            </a:extLst>
          </p:cNvPr>
          <p:cNvSpPr/>
          <p:nvPr/>
        </p:nvSpPr>
        <p:spPr>
          <a:xfrm>
            <a:off x="5993819" y="3687257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BE32E2-2FE2-A841-8161-6003DF0A755B}"/>
              </a:ext>
            </a:extLst>
          </p:cNvPr>
          <p:cNvSpPr/>
          <p:nvPr/>
        </p:nvSpPr>
        <p:spPr>
          <a:xfrm>
            <a:off x="5370154" y="2648700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AAA4FC-16B2-184A-B0FB-EB6A0D34D3B9}"/>
              </a:ext>
            </a:extLst>
          </p:cNvPr>
          <p:cNvCxnSpPr>
            <a:stCxn id="7" idx="6"/>
            <a:endCxn id="11" idx="1"/>
          </p:cNvCxnSpPr>
          <p:nvPr/>
        </p:nvCxnSpPr>
        <p:spPr>
          <a:xfrm flipV="1">
            <a:off x="2456872" y="2635564"/>
            <a:ext cx="1003845" cy="17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2456872" y="2653319"/>
            <a:ext cx="553695" cy="49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2456872" y="3594357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7BABCBF-46A2-D541-8064-441D245DD620}"/>
              </a:ext>
            </a:extLst>
          </p:cNvPr>
          <p:cNvSpPr/>
          <p:nvPr/>
        </p:nvSpPr>
        <p:spPr>
          <a:xfrm>
            <a:off x="4134122" y="2312417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C5D515-CB90-6E44-87BE-094506EE03E3}"/>
              </a:ext>
            </a:extLst>
          </p:cNvPr>
          <p:cNvSpPr/>
          <p:nvPr/>
        </p:nvSpPr>
        <p:spPr>
          <a:xfrm>
            <a:off x="4903445" y="3280320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097D671-0267-B54A-823B-29D3BF234A33}"/>
              </a:ext>
            </a:extLst>
          </p:cNvPr>
          <p:cNvCxnSpPr>
            <a:cxnSpLocks/>
            <a:stCxn id="5" idx="6"/>
            <a:endCxn id="10" idx="1"/>
          </p:cNvCxnSpPr>
          <p:nvPr/>
        </p:nvCxnSpPr>
        <p:spPr>
          <a:xfrm flipV="1">
            <a:off x="2456873" y="3152693"/>
            <a:ext cx="553694" cy="6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1"/>
          </p:cNvCxnSpPr>
          <p:nvPr/>
        </p:nvCxnSpPr>
        <p:spPr>
          <a:xfrm flipV="1">
            <a:off x="2613891" y="3152693"/>
            <a:ext cx="396676" cy="441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3FC7BE5-0017-1D43-AD85-911CAAE01F69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3761507" y="2635564"/>
            <a:ext cx="654142" cy="366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BC9D6D-F126-7D4B-A1C2-E67E91C36627}"/>
              </a:ext>
            </a:extLst>
          </p:cNvPr>
          <p:cNvCxnSpPr>
            <a:cxnSpLocks/>
            <a:stCxn id="24" idx="5"/>
            <a:endCxn id="13" idx="0"/>
          </p:cNvCxnSpPr>
          <p:nvPr/>
        </p:nvCxnSpPr>
        <p:spPr>
          <a:xfrm>
            <a:off x="4402169" y="2580464"/>
            <a:ext cx="163875" cy="270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311357" y="3152693"/>
            <a:ext cx="450150" cy="447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E444529-FAB0-1542-8BE0-E57F516D94EF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4062297" y="3001817"/>
            <a:ext cx="353352" cy="59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13A69F8-84F4-8F4F-9511-7C172026AF45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 flipV="1">
            <a:off x="4716439" y="2799576"/>
            <a:ext cx="653715" cy="202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2CB5ACD-7F04-2944-8629-0021AA3C60E8}"/>
              </a:ext>
            </a:extLst>
          </p:cNvPr>
          <p:cNvCxnSpPr>
            <a:cxnSpLocks/>
            <a:stCxn id="25" idx="7"/>
            <a:endCxn id="16" idx="2"/>
          </p:cNvCxnSpPr>
          <p:nvPr/>
        </p:nvCxnSpPr>
        <p:spPr>
          <a:xfrm flipV="1">
            <a:off x="5171492" y="2950452"/>
            <a:ext cx="349057" cy="37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50EE8F4-AB95-9047-A60F-D57119EDDE9A}"/>
              </a:ext>
            </a:extLst>
          </p:cNvPr>
          <p:cNvCxnSpPr>
            <a:cxnSpLocks/>
            <a:stCxn id="16" idx="3"/>
            <a:endCxn id="14" idx="1"/>
          </p:cNvCxnSpPr>
          <p:nvPr/>
        </p:nvCxnSpPr>
        <p:spPr>
          <a:xfrm>
            <a:off x="5670944" y="2799576"/>
            <a:ext cx="479894" cy="274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538301-B6F0-204A-A407-F411B8BFE00D}"/>
              </a:ext>
            </a:extLst>
          </p:cNvPr>
          <p:cNvCxnSpPr>
            <a:cxnSpLocks/>
            <a:stCxn id="15" idx="0"/>
            <a:endCxn id="14" idx="2"/>
          </p:cNvCxnSpPr>
          <p:nvPr/>
        </p:nvCxnSpPr>
        <p:spPr>
          <a:xfrm flipV="1">
            <a:off x="6150838" y="3225111"/>
            <a:ext cx="150395" cy="462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86052A2A-E1C5-C346-886A-8BED34CB1F51}"/>
              </a:ext>
            </a:extLst>
          </p:cNvPr>
          <p:cNvSpPr>
            <a:spLocks noChangeAspect="1"/>
          </p:cNvSpPr>
          <p:nvPr/>
        </p:nvSpPr>
        <p:spPr>
          <a:xfrm>
            <a:off x="3487577" y="4432556"/>
            <a:ext cx="182880" cy="18288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83450A8-47A0-5B49-B149-66315AEA5FFF}"/>
              </a:ext>
            </a:extLst>
          </p:cNvPr>
          <p:cNvSpPr>
            <a:spLocks noChangeAspect="1"/>
          </p:cNvSpPr>
          <p:nvPr/>
        </p:nvSpPr>
        <p:spPr>
          <a:xfrm>
            <a:off x="3772325" y="4813556"/>
            <a:ext cx="182880" cy="18288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0EE37E7-1EF2-BE41-A912-A39434BFB023}"/>
              </a:ext>
            </a:extLst>
          </p:cNvPr>
          <p:cNvSpPr>
            <a:spLocks noChangeAspect="1"/>
          </p:cNvSpPr>
          <p:nvPr/>
        </p:nvSpPr>
        <p:spPr>
          <a:xfrm>
            <a:off x="2896268" y="5223649"/>
            <a:ext cx="182297" cy="182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2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884"/>
            <a:ext cx="10515600" cy="4351338"/>
          </a:xfrm>
        </p:spPr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Logistic regression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-order polynomial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15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187750" y="2857687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2889991" y="2869972"/>
            <a:ext cx="440764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3777912" y="2881355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2501787" y="3014706"/>
            <a:ext cx="388204" cy="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2809108" y="3674919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2"/>
          </p:cNvCxnSpPr>
          <p:nvPr/>
        </p:nvCxnSpPr>
        <p:spPr>
          <a:xfrm flipV="1">
            <a:off x="2966127" y="3171724"/>
            <a:ext cx="144246" cy="503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330755" y="3020848"/>
            <a:ext cx="447157" cy="11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C71F73B0-18E1-8149-80DA-86BC13637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118639"/>
            <a:ext cx="6731000" cy="736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CA363DC-257B-D347-8637-C671C7858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918" y="2951205"/>
            <a:ext cx="139700" cy="1270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202CE0A-CDBE-6D45-952E-6C23AF87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9991" y="3778626"/>
            <a:ext cx="177800" cy="1270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09D72759-2313-9440-88F4-4CF26F1D4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173" y="2881355"/>
            <a:ext cx="406400" cy="2667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620301D1-2201-B941-BE55-FA9B328E75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335" y="2893189"/>
            <a:ext cx="393700" cy="26670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4E6C9DE-3794-BC4D-9DF3-E36A9EB7BB4B}"/>
              </a:ext>
            </a:extLst>
          </p:cNvPr>
          <p:cNvSpPr/>
          <p:nvPr/>
        </p:nvSpPr>
        <p:spPr>
          <a:xfrm>
            <a:off x="4740480" y="2881355"/>
            <a:ext cx="515411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EC6755C-4129-C84E-B6C6-215881C693B8}"/>
              </a:ext>
            </a:extLst>
          </p:cNvPr>
          <p:cNvCxnSpPr>
            <a:cxnSpLocks/>
            <a:stCxn id="12" idx="3"/>
            <a:endCxn id="85" idx="1"/>
          </p:cNvCxnSpPr>
          <p:nvPr/>
        </p:nvCxnSpPr>
        <p:spPr>
          <a:xfrm>
            <a:off x="4095179" y="3032231"/>
            <a:ext cx="645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2D7C3AEF-3DA1-FA4D-B122-0BD52ABF3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6166" y="2931289"/>
            <a:ext cx="177800" cy="190500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ABC985CB-7EE8-3941-B3FE-05A891766234}"/>
              </a:ext>
            </a:extLst>
          </p:cNvPr>
          <p:cNvSpPr/>
          <p:nvPr/>
        </p:nvSpPr>
        <p:spPr>
          <a:xfrm>
            <a:off x="3653819" y="3674919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03FCD12-0E10-AA41-924E-29461CF92F7E}"/>
              </a:ext>
            </a:extLst>
          </p:cNvPr>
          <p:cNvCxnSpPr>
            <a:cxnSpLocks/>
            <a:stCxn id="93" idx="0"/>
            <a:endCxn id="12" idx="2"/>
          </p:cNvCxnSpPr>
          <p:nvPr/>
        </p:nvCxnSpPr>
        <p:spPr>
          <a:xfrm flipV="1">
            <a:off x="3810838" y="3183107"/>
            <a:ext cx="125708" cy="491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9196965C-C6D1-154E-B2D6-CD7B1BDBD1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59392" y="3736237"/>
            <a:ext cx="114300" cy="19050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CD712FA9-FF5A-DB43-85CA-B529DEDC02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7553" y="4191705"/>
            <a:ext cx="3924300" cy="355600"/>
          </a:xfrm>
          <a:prstGeom prst="rect">
            <a:avLst/>
          </a:prstGeom>
        </p:spPr>
      </p:pic>
      <p:sp>
        <p:nvSpPr>
          <p:cNvPr id="103" name="Oval 102">
            <a:extLst>
              <a:ext uri="{FF2B5EF4-FFF2-40B4-BE49-F238E27FC236}">
                <a16:creationId xmlns:a16="http://schemas.microsoft.com/office/drawing/2014/main" id="{870CFFBC-9263-114B-93DE-6408EBE37BF6}"/>
              </a:ext>
            </a:extLst>
          </p:cNvPr>
          <p:cNvSpPr/>
          <p:nvPr/>
        </p:nvSpPr>
        <p:spPr>
          <a:xfrm>
            <a:off x="3468721" y="483777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914A1F7-C1AD-214C-AA5E-0849EF1738ED}"/>
              </a:ext>
            </a:extLst>
          </p:cNvPr>
          <p:cNvCxnSpPr>
            <a:cxnSpLocks/>
            <a:stCxn id="103" idx="6"/>
            <a:endCxn id="110" idx="1"/>
          </p:cNvCxnSpPr>
          <p:nvPr/>
        </p:nvCxnSpPr>
        <p:spPr>
          <a:xfrm flipV="1">
            <a:off x="3782758" y="4994788"/>
            <a:ext cx="737366" cy="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62D4D5-7FD8-884B-A192-063A386719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98739" y="4917420"/>
            <a:ext cx="254000" cy="165100"/>
          </a:xfrm>
          <a:prstGeom prst="rect">
            <a:avLst/>
          </a:prstGeom>
        </p:spPr>
      </p:pic>
      <p:sp>
        <p:nvSpPr>
          <p:cNvPr id="107" name="Oval 106">
            <a:extLst>
              <a:ext uri="{FF2B5EF4-FFF2-40B4-BE49-F238E27FC236}">
                <a16:creationId xmlns:a16="http://schemas.microsoft.com/office/drawing/2014/main" id="{B24E3317-6243-EF4B-9C39-708407E85E74}"/>
              </a:ext>
            </a:extLst>
          </p:cNvPr>
          <p:cNvSpPr/>
          <p:nvPr/>
        </p:nvSpPr>
        <p:spPr>
          <a:xfrm>
            <a:off x="2648077" y="6204729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EF60024B-1F7E-1443-B547-3A1EF7847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291" y="6301273"/>
            <a:ext cx="139700" cy="127000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03C113D6-1BAC-524A-AC77-818DBF8199B0}"/>
              </a:ext>
            </a:extLst>
          </p:cNvPr>
          <p:cNvSpPr/>
          <p:nvPr/>
        </p:nvSpPr>
        <p:spPr>
          <a:xfrm>
            <a:off x="4520124" y="4843912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0B46A2E-9672-CF45-97FA-EBBA69E112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8378" y="4893846"/>
            <a:ext cx="177800" cy="190500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BDF494FA-82EB-4B46-9757-75C387DED8C9}"/>
              </a:ext>
            </a:extLst>
          </p:cNvPr>
          <p:cNvSpPr/>
          <p:nvPr/>
        </p:nvSpPr>
        <p:spPr>
          <a:xfrm>
            <a:off x="5318446" y="4843912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3DCADBF4-8C50-A24B-AFAD-2E2C666489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6700" y="4893846"/>
            <a:ext cx="177800" cy="190500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D3BE03A5-DB20-D942-A45B-74A5D70C1E06}"/>
              </a:ext>
            </a:extLst>
          </p:cNvPr>
          <p:cNvSpPr/>
          <p:nvPr/>
        </p:nvSpPr>
        <p:spPr>
          <a:xfrm>
            <a:off x="5122705" y="6210547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A6E211C3-43A4-854B-A1EE-DBEAF16D9A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18446" y="6229324"/>
            <a:ext cx="88900" cy="1397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56CF14D4-E2CF-9645-89E2-2BCD72F47401}"/>
              </a:ext>
            </a:extLst>
          </p:cNvPr>
          <p:cNvSpPr/>
          <p:nvPr/>
        </p:nvSpPr>
        <p:spPr>
          <a:xfrm>
            <a:off x="6174150" y="4855580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Picture 120">
            <a:extLst>
              <a:ext uri="{FF2B5EF4-FFF2-40B4-BE49-F238E27FC236}">
                <a16:creationId xmlns:a16="http://schemas.microsoft.com/office/drawing/2014/main" id="{FF436F7F-ADEC-D145-8BA4-DB3865F0B3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2404" y="4905514"/>
            <a:ext cx="177800" cy="19050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9604888F-4C76-554A-991F-BEC5C37A391E}"/>
              </a:ext>
            </a:extLst>
          </p:cNvPr>
          <p:cNvSpPr/>
          <p:nvPr/>
        </p:nvSpPr>
        <p:spPr>
          <a:xfrm>
            <a:off x="6015516" y="6209723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59FC810B-90FA-B244-87BE-8A84E065B73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00275" y="6228082"/>
            <a:ext cx="88900" cy="139700"/>
          </a:xfrm>
          <a:prstGeom prst="rect">
            <a:avLst/>
          </a:prstGeom>
        </p:spPr>
      </p:pic>
      <p:cxnSp>
        <p:nvCxnSpPr>
          <p:cNvPr id="125" name="Curved Connector 124">
            <a:extLst>
              <a:ext uri="{FF2B5EF4-FFF2-40B4-BE49-F238E27FC236}">
                <a16:creationId xmlns:a16="http://schemas.microsoft.com/office/drawing/2014/main" id="{694CCAA2-0CD3-9740-B8BA-38C053148A9A}"/>
              </a:ext>
            </a:extLst>
          </p:cNvPr>
          <p:cNvCxnSpPr>
            <a:cxnSpLocks/>
            <a:stCxn id="107" idx="4"/>
            <a:endCxn id="155" idx="2"/>
          </p:cNvCxnSpPr>
          <p:nvPr/>
        </p:nvCxnSpPr>
        <p:spPr>
          <a:xfrm rot="5400000" flipH="1" flipV="1">
            <a:off x="3505696" y="5345705"/>
            <a:ext cx="472461" cy="1873662"/>
          </a:xfrm>
          <a:prstGeom prst="curvedConnector3">
            <a:avLst>
              <a:gd name="adj1" fmla="val -4838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urved Connector 126">
            <a:extLst>
              <a:ext uri="{FF2B5EF4-FFF2-40B4-BE49-F238E27FC236}">
                <a16:creationId xmlns:a16="http://schemas.microsoft.com/office/drawing/2014/main" id="{3928BC45-F831-C449-B7DD-164916DCABF4}"/>
              </a:ext>
            </a:extLst>
          </p:cNvPr>
          <p:cNvCxnSpPr>
            <a:cxnSpLocks/>
            <a:stCxn id="107" idx="4"/>
            <a:endCxn id="118" idx="2"/>
          </p:cNvCxnSpPr>
          <p:nvPr/>
        </p:nvCxnSpPr>
        <p:spPr>
          <a:xfrm rot="5400000" flipH="1" flipV="1">
            <a:off x="4039983" y="5277411"/>
            <a:ext cx="6467" cy="2476243"/>
          </a:xfrm>
          <a:prstGeom prst="curvedConnector3">
            <a:avLst>
              <a:gd name="adj1" fmla="val -4073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urved Connector 129">
            <a:extLst>
              <a:ext uri="{FF2B5EF4-FFF2-40B4-BE49-F238E27FC236}">
                <a16:creationId xmlns:a16="http://schemas.microsoft.com/office/drawing/2014/main" id="{6874A1DD-0CC8-5E48-9B2E-CA68F247C0BE}"/>
              </a:ext>
            </a:extLst>
          </p:cNvPr>
          <p:cNvCxnSpPr>
            <a:cxnSpLocks/>
            <a:stCxn id="107" idx="4"/>
            <a:endCxn id="122" idx="2"/>
          </p:cNvCxnSpPr>
          <p:nvPr/>
        </p:nvCxnSpPr>
        <p:spPr>
          <a:xfrm rot="5400000" flipH="1" flipV="1">
            <a:off x="4485977" y="4830594"/>
            <a:ext cx="7291" cy="3369054"/>
          </a:xfrm>
          <a:prstGeom prst="curvedConnector3">
            <a:avLst>
              <a:gd name="adj1" fmla="val -39714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2A335901-D13F-494D-A7FD-3657F9659D68}"/>
              </a:ext>
            </a:extLst>
          </p:cNvPr>
          <p:cNvCxnSpPr>
            <a:cxnSpLocks/>
            <a:stCxn id="118" idx="0"/>
            <a:endCxn id="158" idx="2"/>
          </p:cNvCxnSpPr>
          <p:nvPr/>
        </p:nvCxnSpPr>
        <p:spPr>
          <a:xfrm flipV="1">
            <a:off x="5281339" y="6044698"/>
            <a:ext cx="195010" cy="165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DF1CE0B4-6B97-DF49-ABCD-A53954FC69ED}"/>
              </a:ext>
            </a:extLst>
          </p:cNvPr>
          <p:cNvCxnSpPr>
            <a:cxnSpLocks/>
            <a:stCxn id="122" idx="0"/>
            <a:endCxn id="160" idx="2"/>
          </p:cNvCxnSpPr>
          <p:nvPr/>
        </p:nvCxnSpPr>
        <p:spPr>
          <a:xfrm flipV="1">
            <a:off x="6174150" y="6050848"/>
            <a:ext cx="158634" cy="15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FC21D85-A699-8E4C-91CF-4EA68C69C777}"/>
              </a:ext>
            </a:extLst>
          </p:cNvPr>
          <p:cNvCxnSpPr>
            <a:cxnSpLocks/>
            <a:stCxn id="110" idx="3"/>
            <a:endCxn id="112" idx="1"/>
          </p:cNvCxnSpPr>
          <p:nvPr/>
        </p:nvCxnSpPr>
        <p:spPr>
          <a:xfrm>
            <a:off x="4837391" y="4994788"/>
            <a:ext cx="4810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7EBBD7E-8B5C-2742-8F8F-F7D950F1A569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>
            <a:off x="5635713" y="4994788"/>
            <a:ext cx="538437" cy="11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tangle 154">
            <a:extLst>
              <a:ext uri="{FF2B5EF4-FFF2-40B4-BE49-F238E27FC236}">
                <a16:creationId xmlns:a16="http://schemas.microsoft.com/office/drawing/2014/main" id="{030F730F-F357-7947-B388-0244859E328F}"/>
              </a:ext>
            </a:extLst>
          </p:cNvPr>
          <p:cNvSpPr/>
          <p:nvPr/>
        </p:nvSpPr>
        <p:spPr>
          <a:xfrm>
            <a:off x="4520124" y="5744553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7" name="Picture 156">
            <a:extLst>
              <a:ext uri="{FF2B5EF4-FFF2-40B4-BE49-F238E27FC236}">
                <a16:creationId xmlns:a16="http://schemas.microsoft.com/office/drawing/2014/main" id="{D9C8BA7D-B81C-784E-8C91-A4915C87BE6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07428" y="5825579"/>
            <a:ext cx="139700" cy="139700"/>
          </a:xfrm>
          <a:prstGeom prst="rect">
            <a:avLst/>
          </a:prstGeom>
        </p:spPr>
      </p:pic>
      <p:sp>
        <p:nvSpPr>
          <p:cNvPr id="158" name="Rectangle 157">
            <a:extLst>
              <a:ext uri="{FF2B5EF4-FFF2-40B4-BE49-F238E27FC236}">
                <a16:creationId xmlns:a16="http://schemas.microsoft.com/office/drawing/2014/main" id="{17E2A4E4-6143-194C-8DD3-6989E7FB7FCB}"/>
              </a:ext>
            </a:extLst>
          </p:cNvPr>
          <p:cNvSpPr/>
          <p:nvPr/>
        </p:nvSpPr>
        <p:spPr>
          <a:xfrm>
            <a:off x="5317715" y="5742946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794AC9DF-2A48-EB4E-BE66-89D79573EB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05019" y="5823972"/>
            <a:ext cx="139700" cy="139700"/>
          </a:xfrm>
          <a:prstGeom prst="rect">
            <a:avLst/>
          </a:prstGeom>
        </p:spPr>
      </p:pic>
      <p:sp>
        <p:nvSpPr>
          <p:cNvPr id="160" name="Rectangle 159">
            <a:extLst>
              <a:ext uri="{FF2B5EF4-FFF2-40B4-BE49-F238E27FC236}">
                <a16:creationId xmlns:a16="http://schemas.microsoft.com/office/drawing/2014/main" id="{32E04A89-7DB6-FC4E-BD70-67D4C4909E6E}"/>
              </a:ext>
            </a:extLst>
          </p:cNvPr>
          <p:cNvSpPr/>
          <p:nvPr/>
        </p:nvSpPr>
        <p:spPr>
          <a:xfrm>
            <a:off x="6174150" y="5749096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1" name="Picture 160">
            <a:extLst>
              <a:ext uri="{FF2B5EF4-FFF2-40B4-BE49-F238E27FC236}">
                <a16:creationId xmlns:a16="http://schemas.microsoft.com/office/drawing/2014/main" id="{8E625972-CA5E-6741-B9D9-98DEE8DDB3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61454" y="5830122"/>
            <a:ext cx="139700" cy="139700"/>
          </a:xfrm>
          <a:prstGeom prst="rect">
            <a:avLst/>
          </a:prstGeom>
        </p:spPr>
      </p:pic>
      <p:sp>
        <p:nvSpPr>
          <p:cNvPr id="165" name="Oval 164">
            <a:extLst>
              <a:ext uri="{FF2B5EF4-FFF2-40B4-BE49-F238E27FC236}">
                <a16:creationId xmlns:a16="http://schemas.microsoft.com/office/drawing/2014/main" id="{F3C74DDF-9BA9-B440-8D84-100F203F873D}"/>
              </a:ext>
            </a:extLst>
          </p:cNvPr>
          <p:cNvSpPr/>
          <p:nvPr/>
        </p:nvSpPr>
        <p:spPr>
          <a:xfrm>
            <a:off x="4093886" y="535460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8CF90AB-4567-644F-B4BD-B55F1604DAA3}"/>
              </a:ext>
            </a:extLst>
          </p:cNvPr>
          <p:cNvSpPr/>
          <p:nvPr/>
        </p:nvSpPr>
        <p:spPr>
          <a:xfrm>
            <a:off x="4920899" y="534571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D7B76852-7334-6F40-8A2C-A639AB2DD477}"/>
              </a:ext>
            </a:extLst>
          </p:cNvPr>
          <p:cNvSpPr/>
          <p:nvPr/>
        </p:nvSpPr>
        <p:spPr>
          <a:xfrm>
            <a:off x="5747912" y="5345712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Curved Connector 167">
            <a:extLst>
              <a:ext uri="{FF2B5EF4-FFF2-40B4-BE49-F238E27FC236}">
                <a16:creationId xmlns:a16="http://schemas.microsoft.com/office/drawing/2014/main" id="{DBCED877-C1D1-6B47-B276-BFF74B9890D7}"/>
              </a:ext>
            </a:extLst>
          </p:cNvPr>
          <p:cNvCxnSpPr>
            <a:cxnSpLocks/>
            <a:stCxn id="165" idx="4"/>
            <a:endCxn id="155" idx="2"/>
          </p:cNvCxnSpPr>
          <p:nvPr/>
        </p:nvCxnSpPr>
        <p:spPr>
          <a:xfrm rot="16200000" flipH="1">
            <a:off x="4275999" y="5643545"/>
            <a:ext cx="377665" cy="427853"/>
          </a:xfrm>
          <a:prstGeom prst="curvedConnector3">
            <a:avLst>
              <a:gd name="adj1" fmla="val 1605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8D0D288E-D382-054D-9AEA-B580A0DB8F34}"/>
              </a:ext>
            </a:extLst>
          </p:cNvPr>
          <p:cNvCxnSpPr>
            <a:cxnSpLocks/>
            <a:stCxn id="166" idx="4"/>
            <a:endCxn id="158" idx="2"/>
          </p:cNvCxnSpPr>
          <p:nvPr/>
        </p:nvCxnSpPr>
        <p:spPr>
          <a:xfrm rot="16200000" flipH="1">
            <a:off x="5084659" y="5653008"/>
            <a:ext cx="384948" cy="398431"/>
          </a:xfrm>
          <a:prstGeom prst="curvedConnector3">
            <a:avLst>
              <a:gd name="adj1" fmla="val 1209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202260EE-2D48-CC41-B9AB-9925E5AFBB3F}"/>
              </a:ext>
            </a:extLst>
          </p:cNvPr>
          <p:cNvCxnSpPr>
            <a:cxnSpLocks/>
            <a:stCxn id="167" idx="4"/>
            <a:endCxn id="160" idx="2"/>
          </p:cNvCxnSpPr>
          <p:nvPr/>
        </p:nvCxnSpPr>
        <p:spPr>
          <a:xfrm rot="16200000" flipH="1">
            <a:off x="5923308" y="5641371"/>
            <a:ext cx="391099" cy="427853"/>
          </a:xfrm>
          <a:prstGeom prst="curvedConnector3">
            <a:avLst>
              <a:gd name="adj1" fmla="val 1183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" name="Picture 178">
            <a:extLst>
              <a:ext uri="{FF2B5EF4-FFF2-40B4-BE49-F238E27FC236}">
                <a16:creationId xmlns:a16="http://schemas.microsoft.com/office/drawing/2014/main" id="{06B4809D-1F0C-D547-A68E-91D6980779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30254" y="5428181"/>
            <a:ext cx="241300" cy="165100"/>
          </a:xfrm>
          <a:prstGeom prst="rect">
            <a:avLst/>
          </a:prstGeom>
        </p:spPr>
      </p:pic>
      <p:pic>
        <p:nvPicPr>
          <p:cNvPr id="180" name="Picture 179">
            <a:extLst>
              <a:ext uri="{FF2B5EF4-FFF2-40B4-BE49-F238E27FC236}">
                <a16:creationId xmlns:a16="http://schemas.microsoft.com/office/drawing/2014/main" id="{B0435099-EDDE-2344-9475-31106EF93F5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50917" y="5437562"/>
            <a:ext cx="254000" cy="165100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D3671984-F176-1642-B54C-82F7F50158B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77930" y="5437562"/>
            <a:ext cx="254000" cy="165100"/>
          </a:xfrm>
          <a:prstGeom prst="rect">
            <a:avLst/>
          </a:prstGeom>
        </p:spPr>
      </p:pic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A253259C-6F25-9043-884D-AF287C584EAF}"/>
              </a:ext>
            </a:extLst>
          </p:cNvPr>
          <p:cNvCxnSpPr>
            <a:cxnSpLocks/>
            <a:stCxn id="155" idx="0"/>
            <a:endCxn id="110" idx="2"/>
          </p:cNvCxnSpPr>
          <p:nvPr/>
        </p:nvCxnSpPr>
        <p:spPr>
          <a:xfrm flipV="1">
            <a:off x="4678758" y="5145664"/>
            <a:ext cx="0" cy="598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2E5D776D-91E5-F646-B597-D106C3C041E2}"/>
              </a:ext>
            </a:extLst>
          </p:cNvPr>
          <p:cNvCxnSpPr>
            <a:cxnSpLocks/>
            <a:stCxn id="158" idx="0"/>
            <a:endCxn id="112" idx="2"/>
          </p:cNvCxnSpPr>
          <p:nvPr/>
        </p:nvCxnSpPr>
        <p:spPr>
          <a:xfrm flipV="1">
            <a:off x="5476349" y="5145664"/>
            <a:ext cx="731" cy="597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3E166F36-E4F7-3A4F-BFF2-5217D196D45D}"/>
              </a:ext>
            </a:extLst>
          </p:cNvPr>
          <p:cNvCxnSpPr>
            <a:cxnSpLocks/>
            <a:stCxn id="160" idx="0"/>
            <a:endCxn id="120" idx="2"/>
          </p:cNvCxnSpPr>
          <p:nvPr/>
        </p:nvCxnSpPr>
        <p:spPr>
          <a:xfrm flipV="1">
            <a:off x="6332784" y="5157332"/>
            <a:ext cx="0" cy="591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192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– Forward Computation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r>
              <a:rPr lang="en-US" dirty="0"/>
              <a:t>Forward computation: how you “use” a trained neural network.</a:t>
            </a:r>
          </a:p>
          <a:p>
            <a:pPr lvl="1"/>
            <a:r>
              <a:rPr lang="en-US" dirty="0"/>
              <a:t>Topological sweep (breadth-first)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C71F73B0-18E1-8149-80DA-86BC13637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3451485"/>
            <a:ext cx="6731000" cy="7366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706914" y="456678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3706427" y="4584270"/>
            <a:ext cx="627348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4970222" y="4600472"/>
            <a:ext cx="451572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3153889" y="4790273"/>
            <a:ext cx="552538" cy="8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3591305" y="572996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2"/>
          </p:cNvCxnSpPr>
          <p:nvPr/>
        </p:nvCxnSpPr>
        <p:spPr>
          <a:xfrm flipV="1">
            <a:off x="3814793" y="5013760"/>
            <a:ext cx="205308" cy="716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4333775" y="4799015"/>
            <a:ext cx="636447" cy="16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FCA363DC-257B-D347-8637-C671C7858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982" y="4699891"/>
            <a:ext cx="198838" cy="18076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202CE0A-CDBE-6D45-952E-6C23AF87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427" y="5877575"/>
            <a:ext cx="253066" cy="180762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09D72759-2313-9440-88F4-4CF26F1D4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0883" y="4600472"/>
            <a:ext cx="578437" cy="3795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620301D1-2201-B941-BE55-FA9B328E75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6880" y="4617316"/>
            <a:ext cx="560361" cy="379599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4E6C9DE-3794-BC4D-9DF3-E36A9EB7BB4B}"/>
              </a:ext>
            </a:extLst>
          </p:cNvPr>
          <p:cNvSpPr/>
          <p:nvPr/>
        </p:nvSpPr>
        <p:spPr>
          <a:xfrm>
            <a:off x="6340264" y="4600472"/>
            <a:ext cx="733594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EC6755C-4129-C84E-B6C6-215881C693B8}"/>
              </a:ext>
            </a:extLst>
          </p:cNvPr>
          <p:cNvCxnSpPr>
            <a:cxnSpLocks/>
            <a:stCxn id="12" idx="3"/>
            <a:endCxn id="85" idx="1"/>
          </p:cNvCxnSpPr>
          <p:nvPr/>
        </p:nvCxnSpPr>
        <p:spPr>
          <a:xfrm>
            <a:off x="5421794" y="4815217"/>
            <a:ext cx="918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2D7C3AEF-3DA1-FA4D-B122-0BD52ABF3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7369" y="4671544"/>
            <a:ext cx="253066" cy="271142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ABC985CB-7EE8-3941-B3FE-05A891766234}"/>
              </a:ext>
            </a:extLst>
          </p:cNvPr>
          <p:cNvSpPr/>
          <p:nvPr/>
        </p:nvSpPr>
        <p:spPr>
          <a:xfrm>
            <a:off x="4793598" y="572996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03FCD12-0E10-AA41-924E-29461CF92F7E}"/>
              </a:ext>
            </a:extLst>
          </p:cNvPr>
          <p:cNvCxnSpPr>
            <a:cxnSpLocks/>
            <a:stCxn id="93" idx="0"/>
            <a:endCxn id="12" idx="2"/>
          </p:cNvCxnSpPr>
          <p:nvPr/>
        </p:nvCxnSpPr>
        <p:spPr>
          <a:xfrm flipV="1">
            <a:off x="5017086" y="5029962"/>
            <a:ext cx="178923" cy="700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9196965C-C6D1-154E-B2D6-CD7B1BDBD1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3862" y="5817242"/>
            <a:ext cx="162685" cy="27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22" grpId="0" animBg="1"/>
      <p:bldP spid="85" grpId="0" animBg="1"/>
      <p:bldP spid="9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↔ Hypothesis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r>
              <a:rPr lang="en-US" dirty="0"/>
              <a:t>Implication in practice</a:t>
            </a:r>
          </a:p>
          <a:p>
            <a:pPr lvl="1"/>
            <a:r>
              <a:rPr lang="en-US" dirty="0"/>
              <a:t>Naturally supports high-level abstraction</a:t>
            </a:r>
          </a:p>
          <a:p>
            <a:pPr lvl="1"/>
            <a:r>
              <a:rPr lang="en-US" dirty="0"/>
              <a:t>Object-oriented paradigm fits well.*</a:t>
            </a:r>
          </a:p>
          <a:p>
            <a:pPr lvl="2"/>
            <a:r>
              <a:rPr lang="en-US" dirty="0"/>
              <a:t>Base classes: variable (input/output) node, operation node</a:t>
            </a:r>
          </a:p>
          <a:p>
            <a:pPr lvl="2"/>
            <a:r>
              <a:rPr lang="en-US" dirty="0"/>
              <a:t>Define the internal various types of variables and operations by inheritance</a:t>
            </a:r>
          </a:p>
          <a:p>
            <a:pPr lvl="1"/>
            <a:r>
              <a:rPr lang="en-US" dirty="0"/>
              <a:t>Maximal code reusability</a:t>
            </a:r>
          </a:p>
          <a:p>
            <a:pPr lvl="2"/>
            <a:r>
              <a:rPr lang="en-US" dirty="0"/>
              <a:t>See the success of </a:t>
            </a:r>
            <a:r>
              <a:rPr lang="en-US" dirty="0" err="1"/>
              <a:t>PyTorch</a:t>
            </a:r>
            <a:r>
              <a:rPr lang="en-US" dirty="0"/>
              <a:t>, TensorFlow, </a:t>
            </a:r>
            <a:r>
              <a:rPr lang="en-US" dirty="0" err="1"/>
              <a:t>DyNet</a:t>
            </a:r>
            <a:r>
              <a:rPr lang="en-US" dirty="0"/>
              <a:t>, …</a:t>
            </a:r>
          </a:p>
          <a:p>
            <a:r>
              <a:rPr lang="en-US" dirty="0"/>
              <a:t>You define a hypothesis set by designing a directed acyclic graph.</a:t>
            </a:r>
          </a:p>
          <a:p>
            <a:r>
              <a:rPr lang="en-US" dirty="0"/>
              <a:t>The hypothesis space is then a set of all possible parameter settings.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848B7-BD6C-8E47-96CC-635282A50C9B}"/>
              </a:ext>
            </a:extLst>
          </p:cNvPr>
          <p:cNvSpPr txBox="1"/>
          <p:nvPr/>
        </p:nvSpPr>
        <p:spPr>
          <a:xfrm>
            <a:off x="7794172" y="6531530"/>
            <a:ext cx="345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Functional programming as well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801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18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decide/design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hypothesis set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decide a </a:t>
            </a:r>
            <a:r>
              <a:rPr lang="en-US" b="1" dirty="0"/>
              <a:t>loss function</a:t>
            </a:r>
            <a:r>
              <a:rPr lang="en-US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optimize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4149595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Per-example loss function</a:t>
            </a:r>
          </a:p>
          <a:p>
            <a:pPr lvl="1"/>
            <a:r>
              <a:rPr lang="en-US" dirty="0"/>
              <a:t>Computes how good a model is doing on a given example:</a:t>
            </a:r>
          </a:p>
          <a:p>
            <a:pPr lvl="1"/>
            <a:endParaRPr lang="en-US" dirty="0"/>
          </a:p>
          <a:p>
            <a:r>
              <a:rPr lang="en-US" dirty="0"/>
              <a:t>So many loss functions…</a:t>
            </a:r>
          </a:p>
          <a:p>
            <a:pPr lvl="1"/>
            <a:r>
              <a:rPr lang="en-US" dirty="0"/>
              <a:t>Classification: hinge loss, log-loss, …</a:t>
            </a:r>
          </a:p>
          <a:p>
            <a:pPr lvl="1"/>
            <a:r>
              <a:rPr lang="en-US" dirty="0"/>
              <a:t>Regression: mean squared error, mean absolute error, robust loss, …</a:t>
            </a:r>
          </a:p>
          <a:p>
            <a:r>
              <a:rPr lang="en-US" dirty="0"/>
              <a:t>In this lecture, we stick to distribution-based loss functions.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22D974-A751-6741-BCBD-F9AF586F3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932" y="2750094"/>
            <a:ext cx="1981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91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195E-B7A0-0F48-929D-69673FFB9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discussion/Q&amp;A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8F1F2-351A-B14A-8ECA-C139E43FDD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URL: </a:t>
            </a:r>
            <a:r>
              <a:rPr lang="en-US" sz="2000" dirty="0">
                <a:hlinkClick r:id="rId2"/>
              </a:rPr>
              <a:t>https://campuswire.com/p/GFADD516B</a:t>
            </a:r>
            <a:endParaRPr lang="en-US" dirty="0"/>
          </a:p>
          <a:p>
            <a:pPr lvl="1"/>
            <a:r>
              <a:rPr lang="en-US" dirty="0"/>
              <a:t>Code: 9109</a:t>
            </a:r>
          </a:p>
          <a:p>
            <a:pPr lvl="1"/>
            <a:r>
              <a:rPr lang="en-US" dirty="0"/>
              <a:t>Please join now!</a:t>
            </a:r>
          </a:p>
          <a:p>
            <a:endParaRPr lang="en-US" dirty="0"/>
          </a:p>
          <a:p>
            <a:r>
              <a:rPr lang="en-US" dirty="0"/>
              <a:t>Q&amp;A using chatrooms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FD3995-FBEF-A542-8073-D0C3DCEB55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74145" y="1560443"/>
            <a:ext cx="6282869" cy="4809108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BD3FBBB-5D25-4E48-A2FB-41EF9925C72C}"/>
              </a:ext>
            </a:extLst>
          </p:cNvPr>
          <p:cNvSpPr/>
          <p:nvPr/>
        </p:nvSpPr>
        <p:spPr>
          <a:xfrm>
            <a:off x="5574145" y="4333460"/>
            <a:ext cx="1293794" cy="646044"/>
          </a:xfrm>
          <a:prstGeom prst="ellipse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A877B6-A1C1-8B4D-867C-2ADDBCB804F4}"/>
              </a:ext>
            </a:extLst>
          </p:cNvPr>
          <p:cNvSpPr/>
          <p:nvPr/>
        </p:nvSpPr>
        <p:spPr>
          <a:xfrm>
            <a:off x="7111446" y="1357745"/>
            <a:ext cx="2907197" cy="5011806"/>
          </a:xfrm>
          <a:prstGeom prst="ellipse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76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Neural network </a:t>
            </a:r>
            <a:br>
              <a:rPr lang="en-US" dirty="0"/>
            </a:br>
            <a:r>
              <a:rPr lang="en-US" dirty="0"/>
              <a:t>                  computes a conditional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learning: what is </a:t>
            </a:r>
            <a:r>
              <a:rPr lang="en-US" i="1" dirty="0"/>
              <a:t>y</a:t>
            </a:r>
            <a:r>
              <a:rPr lang="en-US" dirty="0"/>
              <a:t> given </a:t>
            </a:r>
            <a:r>
              <a:rPr lang="en-US" i="1" dirty="0"/>
              <a:t>x 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In other words, how probable is a certain value </a:t>
            </a:r>
            <a:r>
              <a:rPr lang="en-US" i="1" dirty="0"/>
              <a:t>y’</a:t>
            </a:r>
            <a:r>
              <a:rPr lang="en-US" dirty="0"/>
              <a:t> of </a:t>
            </a:r>
            <a:r>
              <a:rPr lang="en-US" i="1" dirty="0"/>
              <a:t>y</a:t>
            </a:r>
            <a:r>
              <a:rPr lang="en-US" dirty="0"/>
              <a:t> given </a:t>
            </a:r>
            <a:r>
              <a:rPr lang="en-US" i="1" dirty="0"/>
              <a:t>x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What kind of distributions?</a:t>
            </a:r>
          </a:p>
          <a:p>
            <a:pPr lvl="1"/>
            <a:r>
              <a:rPr lang="en-US" dirty="0"/>
              <a:t>Binary classification: Bernoulli distribution</a:t>
            </a:r>
          </a:p>
          <a:p>
            <a:pPr lvl="1"/>
            <a:r>
              <a:rPr lang="en-US" dirty="0"/>
              <a:t>Multiclass classification: Categorical distribution</a:t>
            </a:r>
          </a:p>
          <a:p>
            <a:pPr lvl="1"/>
            <a:r>
              <a:rPr lang="en-US" dirty="0"/>
              <a:t>Linear regression: Gaussian distribution</a:t>
            </a:r>
          </a:p>
          <a:p>
            <a:pPr lvl="1"/>
            <a:r>
              <a:rPr lang="en-US" dirty="0"/>
              <a:t>Multimodal linear regression: Mixture of Gaussians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AB6055-5021-D447-936B-990AFDEB8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450" y="2436586"/>
            <a:ext cx="11811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700" y="3324317"/>
            <a:ext cx="2006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30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736486E0-9D11-7045-A5E6-E684F673506B}"/>
              </a:ext>
            </a:extLst>
          </p:cNvPr>
          <p:cNvSpPr/>
          <p:nvPr/>
        </p:nvSpPr>
        <p:spPr>
          <a:xfrm>
            <a:off x="5172891" y="4210764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distributions – Categorical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probable is a certain value y’ of y given x?</a:t>
            </a:r>
          </a:p>
          <a:p>
            <a:r>
              <a:rPr lang="en-US" dirty="0"/>
              <a:t>Multi-class classification: Categorical distribution</a:t>
            </a:r>
          </a:p>
          <a:p>
            <a:pPr lvl="1"/>
            <a:r>
              <a:rPr lang="en-US" dirty="0"/>
              <a:t>Probability:                              , where  </a:t>
            </a:r>
          </a:p>
          <a:p>
            <a:pPr lvl="1"/>
            <a:r>
              <a:rPr lang="en-US" dirty="0"/>
              <a:t>Fully characterized by                          .</a:t>
            </a:r>
          </a:p>
          <a:p>
            <a:pPr lvl="1"/>
            <a:r>
              <a:rPr lang="en-US" dirty="0"/>
              <a:t>A neural network then should turn the input     into a vector   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a </a:t>
            </a:r>
            <a:r>
              <a:rPr lang="en-US" b="1" dirty="0" err="1"/>
              <a:t>softmax</a:t>
            </a:r>
            <a:r>
              <a:rPr lang="en-US" dirty="0"/>
              <a:t> function:                                                     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609" y="1847580"/>
            <a:ext cx="20066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81091-CADF-B940-B971-A51A494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101" y="3727268"/>
            <a:ext cx="165100" cy="1524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C55615-FA7B-0041-B8AB-2C35DAA9C737}"/>
              </a:ext>
            </a:extLst>
          </p:cNvPr>
          <p:cNvSpPr/>
          <p:nvPr/>
        </p:nvSpPr>
        <p:spPr>
          <a:xfrm>
            <a:off x="2850638" y="420044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F2E1D8-3A18-534E-BA3B-A6EDD1E8302D}"/>
              </a:ext>
            </a:extLst>
          </p:cNvPr>
          <p:cNvSpPr/>
          <p:nvPr/>
        </p:nvSpPr>
        <p:spPr>
          <a:xfrm>
            <a:off x="3640369" y="41197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BFCB2-0504-B84C-9C31-425C64341165}"/>
              </a:ext>
            </a:extLst>
          </p:cNvPr>
          <p:cNvCxnSpPr>
            <a:cxnSpLocks/>
            <a:stCxn id="15" idx="6"/>
            <a:endCxn id="16" idx="1"/>
          </p:cNvCxnSpPr>
          <p:nvPr/>
        </p:nvCxnSpPr>
        <p:spPr>
          <a:xfrm>
            <a:off x="3297613" y="4423935"/>
            <a:ext cx="342756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8BA2E18-CF89-934F-BDB6-BFB4493D3960}"/>
              </a:ext>
            </a:extLst>
          </p:cNvPr>
          <p:cNvSpPr/>
          <p:nvPr/>
        </p:nvSpPr>
        <p:spPr>
          <a:xfrm>
            <a:off x="2850639" y="4893029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F06B9E-0BA0-994B-A214-38BFC42C0A18}"/>
              </a:ext>
            </a:extLst>
          </p:cNvPr>
          <p:cNvCxnSpPr>
            <a:cxnSpLocks/>
            <a:stCxn id="19" idx="7"/>
            <a:endCxn id="16" idx="1"/>
          </p:cNvCxnSpPr>
          <p:nvPr/>
        </p:nvCxnSpPr>
        <p:spPr>
          <a:xfrm flipV="1">
            <a:off x="3232156" y="4432037"/>
            <a:ext cx="408213" cy="526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2D16FA4-8142-B74C-8C90-2E781F869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706" y="4333553"/>
            <a:ext cx="198838" cy="18076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144D9B8-8BC1-5C42-A410-31A865B6D3B5}"/>
              </a:ext>
            </a:extLst>
          </p:cNvPr>
          <p:cNvSpPr/>
          <p:nvPr/>
        </p:nvSpPr>
        <p:spPr>
          <a:xfrm>
            <a:off x="5310051" y="4309247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689FB3D-FB9A-A54B-8C40-6C7766BB7C63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022603" y="4423935"/>
            <a:ext cx="287448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424C92A-A933-AF44-ABF0-4B3AB9D13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276" y="4997115"/>
            <a:ext cx="139700" cy="22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F5005F-A27B-3C48-8E63-E947FC43A0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305" y="2410460"/>
            <a:ext cx="26289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230BFB-92E3-3A44-9415-8DF4BCE993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4125" y="2817903"/>
            <a:ext cx="2171700" cy="330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28FF74-AF2B-E045-ACF3-AA03EE6C3A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5782" y="2623452"/>
            <a:ext cx="1064201" cy="7159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37A5FF-CAFF-2941-868A-2CD0D6EE70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7222" y="3266356"/>
            <a:ext cx="1891029" cy="2842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9186973-EB81-9E41-9F9A-AF171A2D8C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58522" y="3044371"/>
            <a:ext cx="1385314" cy="14492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8D9653-8558-1D4D-8158-FE85D7B5F9A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84255" y="4343137"/>
            <a:ext cx="381000" cy="1778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DAEDBA2-1CF4-854E-A861-F355E654E535}"/>
              </a:ext>
            </a:extLst>
          </p:cNvPr>
          <p:cNvSpPr/>
          <p:nvPr/>
        </p:nvSpPr>
        <p:spPr>
          <a:xfrm>
            <a:off x="6172367" y="4893030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BB5FF6E-462D-AF4A-B582-DE8F4DF0C02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7847" y="4940581"/>
            <a:ext cx="229390" cy="237583"/>
          </a:xfrm>
          <a:prstGeom prst="rect">
            <a:avLst/>
          </a:prstGeom>
        </p:spPr>
      </p:pic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BD190A8E-961C-7448-852A-51C04D125A4B}"/>
              </a:ext>
            </a:extLst>
          </p:cNvPr>
          <p:cNvCxnSpPr>
            <a:stCxn id="26" idx="2"/>
            <a:endCxn id="35" idx="1"/>
          </p:cNvCxnSpPr>
          <p:nvPr/>
        </p:nvCxnSpPr>
        <p:spPr>
          <a:xfrm rot="16200000" flipH="1">
            <a:off x="5614215" y="4501220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6F514C65-05C0-1340-BFF1-32BF8671093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43642" y="4343137"/>
            <a:ext cx="177800" cy="1524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CD41BA0-AA00-E947-84FC-CFD3789D8F0D}"/>
              </a:ext>
            </a:extLst>
          </p:cNvPr>
          <p:cNvSpPr/>
          <p:nvPr/>
        </p:nvSpPr>
        <p:spPr>
          <a:xfrm>
            <a:off x="6181075" y="4310743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E9DE687-4DCE-C746-B62E-AE052520BDA1}"/>
              </a:ext>
            </a:extLst>
          </p:cNvPr>
          <p:cNvCxnSpPr>
            <a:cxnSpLocks/>
            <a:stCxn id="26" idx="3"/>
            <a:endCxn id="42" idx="1"/>
          </p:cNvCxnSpPr>
          <p:nvPr/>
        </p:nvCxnSpPr>
        <p:spPr>
          <a:xfrm>
            <a:off x="5843576" y="4423935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867F849-3B7B-C24F-8883-2A14E6A28067}"/>
              </a:ext>
            </a:extLst>
          </p:cNvPr>
          <p:cNvCxnSpPr>
            <a:cxnSpLocks/>
            <a:stCxn id="35" idx="0"/>
            <a:endCxn id="42" idx="2"/>
          </p:cNvCxnSpPr>
          <p:nvPr/>
        </p:nvCxnSpPr>
        <p:spPr>
          <a:xfrm flipV="1">
            <a:off x="6332543" y="4537166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2E462631-4A08-8144-AF23-8D28D0A2661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771132" y="5482454"/>
            <a:ext cx="38735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22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distributions – Gaussian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probable is a certain value y’ of y given x?</a:t>
            </a:r>
          </a:p>
          <a:p>
            <a:r>
              <a:rPr lang="en-US" dirty="0"/>
              <a:t>Regression: Gaussian distribution            with an identity covariance</a:t>
            </a:r>
          </a:p>
          <a:p>
            <a:pPr lvl="1"/>
            <a:r>
              <a:rPr lang="en-US" dirty="0"/>
              <a:t>Probability:</a:t>
            </a:r>
          </a:p>
          <a:p>
            <a:pPr lvl="1"/>
            <a:r>
              <a:rPr lang="en-US" dirty="0"/>
              <a:t>Fully characterized by            .</a:t>
            </a:r>
          </a:p>
          <a:p>
            <a:pPr lvl="1"/>
            <a:r>
              <a:rPr lang="en-US" dirty="0"/>
              <a:t>A neural network then should turn the input     into a vector    . </a:t>
            </a:r>
          </a:p>
          <a:p>
            <a:pPr lvl="1"/>
            <a:r>
              <a:rPr lang="en-US" dirty="0"/>
              <a:t>Can be done trivially by affine transformation.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609" y="1847580"/>
            <a:ext cx="20066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81091-CADF-B940-B971-A51A494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101" y="3727268"/>
            <a:ext cx="165100" cy="15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5EF9AE-73DB-0148-B955-4219DA4468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504" y="2433763"/>
            <a:ext cx="8001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004B5D-C360-8447-B471-82357FA82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9451" y="2736615"/>
            <a:ext cx="4013200" cy="520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44F8F8-E1C2-0545-8EE6-CE5632B8D5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9082" y="3265252"/>
            <a:ext cx="736600" cy="25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090560-3227-4345-8651-89389389A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7909" y="3732502"/>
            <a:ext cx="1524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80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4D9EC1C-54CB-CE42-BF18-85CFEB67C280}"/>
              </a:ext>
            </a:extLst>
          </p:cNvPr>
          <p:cNvSpPr/>
          <p:nvPr/>
        </p:nvSpPr>
        <p:spPr>
          <a:xfrm>
            <a:off x="1559293" y="3368845"/>
            <a:ext cx="2464067" cy="775093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244"/>
            <a:ext cx="10515600" cy="4351338"/>
          </a:xfrm>
        </p:spPr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Make sure training data is maximally likely:</a:t>
            </a:r>
          </a:p>
          <a:p>
            <a:pPr lvl="1"/>
            <a:r>
              <a:rPr lang="en-US" dirty="0"/>
              <a:t>Equiv. to making sure each and every training example is maximally likely.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Why </a:t>
            </a:r>
            <a:r>
              <a:rPr lang="en-US" i="1" dirty="0"/>
              <a:t>log</a:t>
            </a:r>
            <a:r>
              <a:rPr lang="en-US" dirty="0"/>
              <a:t>? – many reasons… but out of the lecture’s scope. </a:t>
            </a:r>
          </a:p>
          <a:p>
            <a:r>
              <a:rPr lang="en-US" dirty="0"/>
              <a:t>Equivalently, we want to minimize the </a:t>
            </a:r>
            <a:r>
              <a:rPr lang="en-US" i="1" dirty="0"/>
              <a:t>negative </a:t>
            </a:r>
            <a:r>
              <a:rPr lang="en-US" dirty="0"/>
              <a:t>log-probability.</a:t>
            </a:r>
          </a:p>
          <a:p>
            <a:pPr lvl="1"/>
            <a:r>
              <a:rPr lang="en-US" dirty="0"/>
              <a:t>A loss function is the sum of negative log-probabilities of correct answers.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047DE85-7C4C-C946-8A00-A7248C8E426F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2520" y="1521732"/>
            <a:ext cx="9779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E6DD78-3B6D-044C-ACA9-0589ACF1F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614" y="3204138"/>
            <a:ext cx="6235700" cy="939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033A86-C554-4E43-814A-5B39C07C61CE}"/>
              </a:ext>
            </a:extLst>
          </p:cNvPr>
          <p:cNvSpPr/>
          <p:nvPr/>
        </p:nvSpPr>
        <p:spPr>
          <a:xfrm>
            <a:off x="4397141" y="3204139"/>
            <a:ext cx="3488423" cy="939800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D6AB94D-4DC3-1F4F-B62B-D4D1B247B9E3}"/>
              </a:ext>
            </a:extLst>
          </p:cNvPr>
          <p:cNvSpPr/>
          <p:nvPr/>
        </p:nvSpPr>
        <p:spPr>
          <a:xfrm>
            <a:off x="2616467" y="2375317"/>
            <a:ext cx="4400350" cy="400490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B375D13-6D78-4841-ADA7-C1D026FC5091}"/>
              </a:ext>
            </a:extLst>
          </p:cNvPr>
          <p:cNvSpPr/>
          <p:nvPr/>
        </p:nvSpPr>
        <p:spPr>
          <a:xfrm>
            <a:off x="4183781" y="2824224"/>
            <a:ext cx="6067124" cy="331788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D5C4D1-7316-A649-A5C2-DDCD19A49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102" y="5690603"/>
            <a:ext cx="64262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616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Practical implications</a:t>
            </a:r>
          </a:p>
          <a:p>
            <a:pPr lvl="1"/>
            <a:r>
              <a:rPr lang="en-US" dirty="0"/>
              <a:t>An OP node: negative log-probability (e.g., </a:t>
            </a:r>
            <a:r>
              <a:rPr lang="en-US" dirty="0" err="1"/>
              <a:t>NLLLoss</a:t>
            </a:r>
            <a:r>
              <a:rPr lang="en-US" dirty="0"/>
              <a:t> in </a:t>
            </a:r>
            <a:r>
              <a:rPr lang="en-US" dirty="0" err="1"/>
              <a:t>PyTorch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Inputs: the conditional distribution and the correct output</a:t>
            </a:r>
          </a:p>
          <a:p>
            <a:pPr lvl="2"/>
            <a:r>
              <a:rPr lang="en-US" dirty="0"/>
              <a:t>Output: the negative log-probability (a scalar)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145" y="1877867"/>
            <a:ext cx="977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2C6CF88-5E22-1243-9CE2-C63318D4C847}"/>
              </a:ext>
            </a:extLst>
          </p:cNvPr>
          <p:cNvSpPr/>
          <p:nvPr/>
        </p:nvSpPr>
        <p:spPr>
          <a:xfrm>
            <a:off x="6958868" y="3313742"/>
            <a:ext cx="4702942" cy="601755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D9B8EFD-743F-CB44-8CE1-352EFD6135AD}"/>
              </a:ext>
            </a:extLst>
          </p:cNvPr>
          <p:cNvSpPr/>
          <p:nvPr/>
        </p:nvSpPr>
        <p:spPr>
          <a:xfrm>
            <a:off x="6955422" y="3956476"/>
            <a:ext cx="4706387" cy="147217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Computes a Bernoulli distribution</a:t>
            </a:r>
          </a:p>
          <a:p>
            <a:pPr lvl="1"/>
            <a:r>
              <a:rPr lang="en-US" dirty="0"/>
              <a:t>Computes a negative log-probability</a:t>
            </a:r>
          </a:p>
          <a:p>
            <a:pPr lvl="1"/>
            <a:r>
              <a:rPr lang="en-US" dirty="0"/>
              <a:t>All in </a:t>
            </a:r>
            <a:r>
              <a:rPr lang="en-US" b="1" dirty="0"/>
              <a:t>one directed acyclic graph</a:t>
            </a:r>
          </a:p>
          <a:p>
            <a:r>
              <a:rPr lang="en-US" dirty="0"/>
              <a:t>Forward computation</a:t>
            </a:r>
          </a:p>
          <a:p>
            <a:pPr lvl="1"/>
            <a:r>
              <a:rPr lang="en-US" dirty="0"/>
              <a:t>Computes the conditional distribution, and</a:t>
            </a:r>
          </a:p>
          <a:p>
            <a:pPr lvl="1"/>
            <a:r>
              <a:rPr lang="en-US" dirty="0"/>
              <a:t>Computes the per-example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145" y="1877867"/>
            <a:ext cx="977900" cy="3302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9F84694-B77D-EA4E-B037-C203C70CFF0F}"/>
              </a:ext>
            </a:extLst>
          </p:cNvPr>
          <p:cNvSpPr/>
          <p:nvPr/>
        </p:nvSpPr>
        <p:spPr>
          <a:xfrm>
            <a:off x="7072774" y="40566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161D8E-4969-F14D-AF37-07C28836E0A4}"/>
              </a:ext>
            </a:extLst>
          </p:cNvPr>
          <p:cNvSpPr/>
          <p:nvPr/>
        </p:nvSpPr>
        <p:spPr>
          <a:xfrm>
            <a:off x="8072287" y="4074152"/>
            <a:ext cx="627348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1366FE-2A1A-B845-916A-CC624E150639}"/>
              </a:ext>
            </a:extLst>
          </p:cNvPr>
          <p:cNvSpPr/>
          <p:nvPr/>
        </p:nvSpPr>
        <p:spPr>
          <a:xfrm>
            <a:off x="9336082" y="4090354"/>
            <a:ext cx="451572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F9C8DE-8A87-C644-ACDF-EFB9E8523A64}"/>
              </a:ext>
            </a:extLst>
          </p:cNvPr>
          <p:cNvCxnSpPr>
            <a:cxnSpLocks/>
            <a:stCxn id="6" idx="6"/>
            <a:endCxn id="7" idx="1"/>
          </p:cNvCxnSpPr>
          <p:nvPr/>
        </p:nvCxnSpPr>
        <p:spPr>
          <a:xfrm>
            <a:off x="7519749" y="4280155"/>
            <a:ext cx="552538" cy="8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C2738CA-3E47-4A44-94B8-BC650BBF5AF9}"/>
              </a:ext>
            </a:extLst>
          </p:cNvPr>
          <p:cNvSpPr/>
          <p:nvPr/>
        </p:nvSpPr>
        <p:spPr>
          <a:xfrm>
            <a:off x="7957165" y="4882964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E96584-34BF-FA4D-9E2B-09C663A0DACF}"/>
              </a:ext>
            </a:extLst>
          </p:cNvPr>
          <p:cNvCxnSpPr>
            <a:cxnSpLocks/>
            <a:stCxn id="10" idx="0"/>
            <a:endCxn id="7" idx="2"/>
          </p:cNvCxnSpPr>
          <p:nvPr/>
        </p:nvCxnSpPr>
        <p:spPr>
          <a:xfrm flipV="1">
            <a:off x="8180653" y="4503641"/>
            <a:ext cx="205308" cy="37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8BA6E6-1312-9349-ACB4-390A5B81655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699635" y="4288897"/>
            <a:ext cx="636447" cy="16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D376298-88E5-CE40-8C2E-7570B9B98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842" y="4189773"/>
            <a:ext cx="198838" cy="1807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E9355-7FA9-9D44-9207-570BC20C1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2287" y="5030572"/>
            <a:ext cx="253066" cy="1807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C3C73E-7E48-9346-8B6C-9D787A67D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6743" y="4090354"/>
            <a:ext cx="578437" cy="3795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139B38-EA58-424F-866E-6BE2BC29D4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2740" y="4107198"/>
            <a:ext cx="560361" cy="37959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20121F-67BF-9E41-8043-F861E95F1126}"/>
              </a:ext>
            </a:extLst>
          </p:cNvPr>
          <p:cNvSpPr/>
          <p:nvPr/>
        </p:nvSpPr>
        <p:spPr>
          <a:xfrm>
            <a:off x="10706124" y="4090354"/>
            <a:ext cx="733594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06C6F8A-F7F0-E748-8669-3E6D7BDB3621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9787654" y="4305099"/>
            <a:ext cx="918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616DEE2-A0FE-5B4D-8316-0E8093BBD3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3229" y="4161426"/>
            <a:ext cx="253066" cy="271142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4A86931-F3CF-834A-A69F-82C7BBB7DC1F}"/>
              </a:ext>
            </a:extLst>
          </p:cNvPr>
          <p:cNvSpPr/>
          <p:nvPr/>
        </p:nvSpPr>
        <p:spPr>
          <a:xfrm>
            <a:off x="9159458" y="4882964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7FE41A6-5727-214B-8973-266E0CB74C05}"/>
              </a:ext>
            </a:extLst>
          </p:cNvPr>
          <p:cNvCxnSpPr>
            <a:cxnSpLocks/>
            <a:stCxn id="20" idx="0"/>
            <a:endCxn id="8" idx="2"/>
          </p:cNvCxnSpPr>
          <p:nvPr/>
        </p:nvCxnSpPr>
        <p:spPr>
          <a:xfrm flipV="1">
            <a:off x="9382946" y="4519843"/>
            <a:ext cx="178922" cy="363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59A53F7-BB6F-294A-80EA-72E6749403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9722" y="4970239"/>
            <a:ext cx="162685" cy="271142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B4EC831C-AE0E-7E4C-AECD-4C5B373E28AE}"/>
              </a:ext>
            </a:extLst>
          </p:cNvPr>
          <p:cNvSpPr/>
          <p:nvPr/>
        </p:nvSpPr>
        <p:spPr>
          <a:xfrm>
            <a:off x="7072774" y="3379112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D1A339C-0785-AA41-AA23-6B16126177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2761" y="3509501"/>
            <a:ext cx="127000" cy="1778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17F7FD2-95B2-3443-8A0D-29A6A1AF78A5}"/>
              </a:ext>
            </a:extLst>
          </p:cNvPr>
          <p:cNvSpPr/>
          <p:nvPr/>
        </p:nvSpPr>
        <p:spPr>
          <a:xfrm>
            <a:off x="10551763" y="3444484"/>
            <a:ext cx="1042314" cy="3162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C1C73F5-F2CE-9C4D-BF0D-EBACFAAF5D71}"/>
              </a:ext>
            </a:extLst>
          </p:cNvPr>
          <p:cNvCxnSpPr>
            <a:cxnSpLocks/>
            <a:stCxn id="17" idx="0"/>
            <a:endCxn id="25" idx="2"/>
          </p:cNvCxnSpPr>
          <p:nvPr/>
        </p:nvCxnSpPr>
        <p:spPr>
          <a:xfrm flipH="1" flipV="1">
            <a:off x="11072920" y="3760717"/>
            <a:ext cx="1" cy="329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47BB062-841F-564A-8751-BB49EA122C08}"/>
              </a:ext>
            </a:extLst>
          </p:cNvPr>
          <p:cNvCxnSpPr>
            <a:cxnSpLocks/>
            <a:stCxn id="23" idx="6"/>
            <a:endCxn id="25" idx="1"/>
          </p:cNvCxnSpPr>
          <p:nvPr/>
        </p:nvCxnSpPr>
        <p:spPr>
          <a:xfrm>
            <a:off x="7519749" y="3602600"/>
            <a:ext cx="303201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E15C65E-B569-3741-AD68-D6918B8CA88E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5656651" y="3379112"/>
            <a:ext cx="1298771" cy="131345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35D04E8-FB54-F24A-9B89-FFB1710CD600}"/>
              </a:ext>
            </a:extLst>
          </p:cNvPr>
          <p:cNvCxnSpPr>
            <a:cxnSpLocks/>
          </p:cNvCxnSpPr>
          <p:nvPr/>
        </p:nvCxnSpPr>
        <p:spPr>
          <a:xfrm flipV="1">
            <a:off x="5882437" y="3602600"/>
            <a:ext cx="1069445" cy="25086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369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26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decide/design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hypothesis set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loss function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</a:t>
            </a:r>
            <a:r>
              <a:rPr lang="en-US" b="1" dirty="0"/>
              <a:t>optimize</a:t>
            </a:r>
            <a:r>
              <a:rPr lang="en-US" dirty="0"/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3269363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E8EE7-3365-7644-BF87-4F30A08E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Minimization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DFD21-AD02-E240-BDA7-51E844137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What we now know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build a neural network with an arbitrary architecture.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define a per-example loss as a negative log-probability.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Define a single directed acyclic graph containing both.</a:t>
            </a:r>
          </a:p>
          <a:p>
            <a:r>
              <a:rPr lang="en-US" dirty="0"/>
              <a:t>What we now need to know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Choose an optimization algorithm.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use the optimization algorithm to estimate parameters   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69ABE-47EF-6E4F-ACF3-BF58F0AD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09897-B69E-A44A-B060-80BCD7587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7240" y="4421605"/>
            <a:ext cx="139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15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continuous</a:t>
            </a:r>
            <a:r>
              <a:rPr lang="en-US" dirty="0"/>
              <a:t>, </a:t>
            </a:r>
            <a:r>
              <a:rPr lang="en-US" b="1" dirty="0"/>
              <a:t>differentiable</a:t>
            </a:r>
            <a:r>
              <a:rPr lang="en-US" dirty="0"/>
              <a:t>*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Gradient descent</a:t>
            </a:r>
          </a:p>
          <a:p>
            <a:pPr lvl="1"/>
            <a:r>
              <a:rPr lang="en-US" dirty="0"/>
              <a:t>The negative gradient of the function: </a:t>
            </a:r>
          </a:p>
          <a:p>
            <a:pPr lvl="1"/>
            <a:r>
              <a:rPr lang="en-US" dirty="0"/>
              <a:t>This is only valid in a local </a:t>
            </a:r>
            <a:r>
              <a:rPr lang="en-US" dirty="0" err="1"/>
              <a:t>neighbourhood</a:t>
            </a:r>
            <a:r>
              <a:rPr lang="en-US" dirty="0"/>
              <a:t> of     : take a very small step!</a:t>
            </a:r>
          </a:p>
          <a:p>
            <a:pPr lvl="1"/>
            <a:endParaRPr lang="en-US" dirty="0"/>
          </a:p>
          <a:p>
            <a:r>
              <a:rPr lang="en-US" dirty="0"/>
              <a:t>Efficient and effective even in the high dimensional space.</a:t>
            </a:r>
          </a:p>
          <a:p>
            <a:pPr lvl="1"/>
            <a:r>
              <a:rPr lang="en-US" dirty="0"/>
              <a:t>Can be improved with the second-order information (Hessian and/or FIM)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44555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477302"/>
            <a:ext cx="203200" cy="22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8324C5-4BA1-4840-A83D-7401CA230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428" y="3752983"/>
            <a:ext cx="254000" cy="292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F8C374-FCA0-9D4A-B26E-377963B3D19B}"/>
              </a:ext>
            </a:extLst>
          </p:cNvPr>
          <p:cNvSpPr txBox="1"/>
          <p:nvPr/>
        </p:nvSpPr>
        <p:spPr>
          <a:xfrm>
            <a:off x="6336632" y="6488668"/>
            <a:ext cx="491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Almost everywhere, but not necessarily everywhere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EDE5A2-95B6-8847-A190-4090B216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268" y="1887297"/>
            <a:ext cx="1574800" cy="292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770A25-CF07-EE4C-99F5-80FE8618E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170" y="3360152"/>
            <a:ext cx="1219200" cy="330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2E9C3B-596F-8E4F-830F-E5B855593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8729" y="4127107"/>
            <a:ext cx="24130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4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continuous</a:t>
            </a:r>
            <a:r>
              <a:rPr lang="en-US" dirty="0"/>
              <a:t>, </a:t>
            </a:r>
            <a:r>
              <a:rPr lang="en-US" b="1" dirty="0"/>
              <a:t>differentiable</a:t>
            </a:r>
            <a:r>
              <a:rPr lang="en-US" dirty="0"/>
              <a:t>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Gradient descent</a:t>
            </a:r>
          </a:p>
          <a:p>
            <a:pPr lvl="1"/>
            <a:r>
              <a:rPr lang="en-US" dirty="0"/>
              <a:t>Efficient and effective even </a:t>
            </a:r>
            <a:br>
              <a:rPr lang="en-US" dirty="0"/>
            </a:br>
            <a:r>
              <a:rPr lang="en-US" dirty="0"/>
              <a:t>in the high dimensional space.</a:t>
            </a:r>
          </a:p>
          <a:p>
            <a:pPr lvl="1"/>
            <a:r>
              <a:rPr lang="en-US" dirty="0"/>
              <a:t>Learning rate must be carefully </a:t>
            </a:r>
            <a:br>
              <a:rPr lang="en-US" dirty="0"/>
            </a:br>
            <a:r>
              <a:rPr lang="en-US" dirty="0"/>
              <a:t>selected and annealed over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44555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477302"/>
            <a:ext cx="203200" cy="228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EDE5A2-95B6-8847-A190-4090B216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514" y="1877672"/>
            <a:ext cx="15748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D539A7-EC90-DC45-9195-D9DF73BFB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600" y="2477302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71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B9379-D172-D84B-8E7F-39B665254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6A372-6738-B34E-B1FD-347DB42E7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Sreyas</a:t>
            </a:r>
            <a:r>
              <a:rPr lang="en-US" b="1" dirty="0"/>
              <a:t> Mohan</a:t>
            </a:r>
          </a:p>
          <a:p>
            <a:pPr lvl="1"/>
            <a:r>
              <a:rPr lang="en-US" dirty="0"/>
              <a:t>PhD student at NYU Center for Data Science</a:t>
            </a:r>
          </a:p>
          <a:p>
            <a:r>
              <a:rPr lang="en-US" b="1" dirty="0" err="1"/>
              <a:t>Phu</a:t>
            </a:r>
            <a:r>
              <a:rPr lang="en-US" b="1" dirty="0"/>
              <a:t> Mon </a:t>
            </a:r>
            <a:r>
              <a:rPr lang="en-US" b="1" dirty="0" err="1"/>
              <a:t>Htut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PhD student at NYU Center for Data Science</a:t>
            </a:r>
          </a:p>
          <a:p>
            <a:r>
              <a:rPr lang="en-US" b="1" dirty="0"/>
              <a:t>Sean </a:t>
            </a:r>
            <a:r>
              <a:rPr lang="en-US" b="1" dirty="0" err="1"/>
              <a:t>Welleck</a:t>
            </a:r>
            <a:endParaRPr lang="en-US" b="1" dirty="0"/>
          </a:p>
          <a:p>
            <a:pPr lvl="1"/>
            <a:r>
              <a:rPr lang="en-US" dirty="0"/>
              <a:t>PhD student at NYU Computer Science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0FFBC-4015-B441-A561-DE4D6EFC9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68" t="8260" r="49999" b="40580"/>
          <a:stretch/>
        </p:blipFill>
        <p:spPr>
          <a:xfrm>
            <a:off x="7732642" y="1065160"/>
            <a:ext cx="1376411" cy="2487405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161FF-9E0E-584F-9276-A6E0EEC13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93" t="36551" r="5472" b="11449"/>
          <a:stretch/>
        </p:blipFill>
        <p:spPr>
          <a:xfrm>
            <a:off x="9332844" y="2308863"/>
            <a:ext cx="1618270" cy="2073691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5F8CF-EFB2-0741-B29F-FB2476A9D1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09" t="9104" r="16804" b="19696"/>
          <a:stretch/>
        </p:blipFill>
        <p:spPr>
          <a:xfrm>
            <a:off x="7225477" y="4001294"/>
            <a:ext cx="2390743" cy="207369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910041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do we compute the gradient of the loss function?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Manual derivation</a:t>
            </a:r>
          </a:p>
          <a:p>
            <a:pPr lvl="1"/>
            <a:r>
              <a:rPr lang="en-US" dirty="0"/>
              <a:t>Relatively doable when the DAG is small and simple.</a:t>
            </a:r>
          </a:p>
          <a:p>
            <a:pPr lvl="1"/>
            <a:r>
              <a:rPr lang="en-US" dirty="0"/>
              <a:t>When the DAG is larger and complicated, too much hassle.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Use the chain rule of derivatives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DAG is nothing but a composition of (mostly) differentiable functions.</a:t>
            </a:r>
          </a:p>
          <a:p>
            <a:pPr lvl="1"/>
            <a:r>
              <a:rPr lang="en-US" dirty="0"/>
              <a:t>Automatically apply the chain rule of derivatives.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C18B2-F7E5-1B4F-A3FF-2866D05A1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46" y="4469265"/>
            <a:ext cx="2400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90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Implement the Jacobian-vector product of each OP node: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r>
              <a:rPr lang="en-US" dirty="0"/>
              <a:t>Can be implemented efficiently without explicitly computing the Jacobian.</a:t>
            </a:r>
          </a:p>
          <a:p>
            <a:pPr lvl="2"/>
            <a:r>
              <a:rPr lang="en-US" dirty="0"/>
              <a:t>The same implementation can be reused every time the OP node is called.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9FE89C-FDB4-824C-82DB-D0DD8F68F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60" y="2833902"/>
            <a:ext cx="5753100" cy="153670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9067F09-8430-B84C-8E41-C0B7EC3E71E9}"/>
              </a:ext>
            </a:extLst>
          </p:cNvPr>
          <p:cNvSpPr/>
          <p:nvPr/>
        </p:nvSpPr>
        <p:spPr>
          <a:xfrm>
            <a:off x="3259321" y="2737466"/>
            <a:ext cx="2958599" cy="174790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697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Reverse-sweep the DAG starting from the loss function node.</a:t>
            </a:r>
          </a:p>
          <a:p>
            <a:pPr lvl="2"/>
            <a:r>
              <a:rPr lang="en-US" dirty="0"/>
              <a:t>Iteratively multiplies the Jacobian of each OP node until the leaf nodes of the parameters.</a:t>
            </a:r>
          </a:p>
          <a:p>
            <a:pPr lvl="2"/>
            <a:r>
              <a:rPr lang="en-US" dirty="0"/>
              <a:t>As expensive as forward computation with a constant overhead: O(N), where N: # of nodes.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32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CC661F-FECB-594E-980B-FB738C269363}"/>
              </a:ext>
            </a:extLst>
          </p:cNvPr>
          <p:cNvSpPr/>
          <p:nvPr/>
        </p:nvSpPr>
        <p:spPr>
          <a:xfrm>
            <a:off x="3110343" y="4389466"/>
            <a:ext cx="590323" cy="590323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CC8759-A764-CF42-AE80-2A7CB8B85BDF}"/>
              </a:ext>
            </a:extLst>
          </p:cNvPr>
          <p:cNvSpPr/>
          <p:nvPr/>
        </p:nvSpPr>
        <p:spPr>
          <a:xfrm>
            <a:off x="4430406" y="4412559"/>
            <a:ext cx="828543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F4BBBA-404C-6645-8445-3A01D136715E}"/>
              </a:ext>
            </a:extLst>
          </p:cNvPr>
          <p:cNvSpPr/>
          <p:nvPr/>
        </p:nvSpPr>
        <p:spPr>
          <a:xfrm>
            <a:off x="6099508" y="4433957"/>
            <a:ext cx="596394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58F313-9C31-1E41-9E62-BEB34B7C5E74}"/>
              </a:ext>
            </a:extLst>
          </p:cNvPr>
          <p:cNvCxnSpPr>
            <a:cxnSpLocks/>
            <a:stCxn id="7" idx="6"/>
            <a:endCxn id="8" idx="1"/>
          </p:cNvCxnSpPr>
          <p:nvPr/>
        </p:nvCxnSpPr>
        <p:spPr>
          <a:xfrm>
            <a:off x="3700666" y="4684628"/>
            <a:ext cx="729740" cy="11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9FE1EA4-C54F-3A46-BDEF-1CE7ABEAA652}"/>
              </a:ext>
            </a:extLst>
          </p:cNvPr>
          <p:cNvSpPr/>
          <p:nvPr/>
        </p:nvSpPr>
        <p:spPr>
          <a:xfrm>
            <a:off x="4278364" y="5480762"/>
            <a:ext cx="590323" cy="590323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352E07-80B2-354D-94DE-5D8EC702D01D}"/>
              </a:ext>
            </a:extLst>
          </p:cNvPr>
          <p:cNvCxnSpPr>
            <a:cxnSpLocks/>
            <a:stCxn id="13" idx="0"/>
            <a:endCxn id="8" idx="2"/>
          </p:cNvCxnSpPr>
          <p:nvPr/>
        </p:nvCxnSpPr>
        <p:spPr>
          <a:xfrm flipV="1">
            <a:off x="4573526" y="4979788"/>
            <a:ext cx="271152" cy="50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74B8D0-D83D-814F-806F-08D8D662E2BD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5258949" y="4696174"/>
            <a:ext cx="840560" cy="21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CC06D37-BE74-5B48-8D9F-AF23F54B0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200" y="4565260"/>
            <a:ext cx="262607" cy="2387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B06F8E-3A03-7341-917B-3951FEA58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406" y="5675709"/>
            <a:ext cx="334226" cy="2387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54680C-E42C-BC4A-9519-4C8B4C56E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2705" y="4433957"/>
            <a:ext cx="763945" cy="5013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4A434C-E69B-F14F-9872-133D7EC34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3326" y="4456203"/>
            <a:ext cx="740072" cy="50133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AC6108-8892-424A-B397-70E42DE0EC2B}"/>
              </a:ext>
            </a:extLst>
          </p:cNvPr>
          <p:cNvSpPr/>
          <p:nvPr/>
        </p:nvSpPr>
        <p:spPr>
          <a:xfrm>
            <a:off x="7908932" y="4433957"/>
            <a:ext cx="968862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EAC0069-064C-A641-A9B1-F5CE0C233C31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6695903" y="4717572"/>
            <a:ext cx="12130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17081B13-854F-3942-9AA9-FAC3FAB326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7811" y="4527822"/>
            <a:ext cx="334226" cy="358099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8CB9F742-F7FD-DA4E-8BF5-211D2E220B9A}"/>
              </a:ext>
            </a:extLst>
          </p:cNvPr>
          <p:cNvSpPr/>
          <p:nvPr/>
        </p:nvSpPr>
        <p:spPr>
          <a:xfrm>
            <a:off x="5866240" y="5480762"/>
            <a:ext cx="590323" cy="590323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A68F55A-443D-004C-92F7-CF15C0256C45}"/>
              </a:ext>
            </a:extLst>
          </p:cNvPr>
          <p:cNvCxnSpPr>
            <a:cxnSpLocks/>
            <a:stCxn id="23" idx="0"/>
            <a:endCxn id="11" idx="2"/>
          </p:cNvCxnSpPr>
          <p:nvPr/>
        </p:nvCxnSpPr>
        <p:spPr>
          <a:xfrm flipV="1">
            <a:off x="6161402" y="5001186"/>
            <a:ext cx="236303" cy="479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6DE854B0-5118-1B49-8FA3-C960E8A096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4695" y="5596027"/>
            <a:ext cx="214859" cy="358099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91E65F6E-51F9-784D-9AA2-0CB5015CA779}"/>
              </a:ext>
            </a:extLst>
          </p:cNvPr>
          <p:cNvSpPr/>
          <p:nvPr/>
        </p:nvSpPr>
        <p:spPr>
          <a:xfrm>
            <a:off x="3110343" y="3494615"/>
            <a:ext cx="590323" cy="590323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12D24A1-95D4-F64E-9FA5-5F40D80E1D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1639" y="3666821"/>
            <a:ext cx="167730" cy="23482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F40E634-CA3A-5445-987E-E84E98D627EE}"/>
              </a:ext>
            </a:extLst>
          </p:cNvPr>
          <p:cNvSpPr/>
          <p:nvPr/>
        </p:nvSpPr>
        <p:spPr>
          <a:xfrm>
            <a:off x="7705066" y="3580952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A26B732-EC50-B84A-B0BB-455E9AA38AB9}"/>
              </a:ext>
            </a:extLst>
          </p:cNvPr>
          <p:cNvCxnSpPr>
            <a:cxnSpLocks/>
            <a:stCxn id="20" idx="0"/>
            <a:endCxn id="28" idx="2"/>
          </p:cNvCxnSpPr>
          <p:nvPr/>
        </p:nvCxnSpPr>
        <p:spPr>
          <a:xfrm flipH="1" flipV="1">
            <a:off x="8393362" y="3998603"/>
            <a:ext cx="1" cy="435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F831AD9-A044-C644-9AC1-A29C44865239}"/>
              </a:ext>
            </a:extLst>
          </p:cNvPr>
          <p:cNvCxnSpPr>
            <a:cxnSpLocks/>
            <a:stCxn id="26" idx="6"/>
            <a:endCxn id="28" idx="1"/>
          </p:cNvCxnSpPr>
          <p:nvPr/>
        </p:nvCxnSpPr>
        <p:spPr>
          <a:xfrm>
            <a:off x="3700666" y="3789777"/>
            <a:ext cx="40044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01B15C-2D70-EF4F-9DE0-D537B88B7FAF}"/>
              </a:ext>
            </a:extLst>
          </p:cNvPr>
          <p:cNvCxnSpPr>
            <a:cxnSpLocks/>
          </p:cNvCxnSpPr>
          <p:nvPr/>
        </p:nvCxnSpPr>
        <p:spPr>
          <a:xfrm>
            <a:off x="8277862" y="3998603"/>
            <a:ext cx="0" cy="45760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885370E-E7D9-9C44-9983-FC8E199215F9}"/>
              </a:ext>
            </a:extLst>
          </p:cNvPr>
          <p:cNvCxnSpPr>
            <a:cxnSpLocks/>
          </p:cNvCxnSpPr>
          <p:nvPr/>
        </p:nvCxnSpPr>
        <p:spPr>
          <a:xfrm flipH="1">
            <a:off x="6695902" y="4621320"/>
            <a:ext cx="121303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75B28BA-DB4D-1E48-884E-3F2BC7EFE981}"/>
              </a:ext>
            </a:extLst>
          </p:cNvPr>
          <p:cNvCxnSpPr>
            <a:cxnSpLocks/>
          </p:cNvCxnSpPr>
          <p:nvPr/>
        </p:nvCxnSpPr>
        <p:spPr>
          <a:xfrm flipH="1" flipV="1">
            <a:off x="5258949" y="4609548"/>
            <a:ext cx="840559" cy="213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5E33E9F-AB64-1C4D-8D87-E6FF9784FE6A}"/>
              </a:ext>
            </a:extLst>
          </p:cNvPr>
          <p:cNvSpPr/>
          <p:nvPr/>
        </p:nvSpPr>
        <p:spPr>
          <a:xfrm>
            <a:off x="4745382" y="4896795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F34CE16-9209-D946-8826-7B7EEFF8510C}"/>
              </a:ext>
            </a:extLst>
          </p:cNvPr>
          <p:cNvSpPr/>
          <p:nvPr/>
        </p:nvSpPr>
        <p:spPr>
          <a:xfrm>
            <a:off x="6303484" y="491628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CF2C08F-29E9-9A48-8324-20E06FD96646}"/>
              </a:ext>
            </a:extLst>
          </p:cNvPr>
          <p:cNvSpPr/>
          <p:nvPr/>
        </p:nvSpPr>
        <p:spPr>
          <a:xfrm>
            <a:off x="6013636" y="4510111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34020B4-D02F-5D40-878B-5C66A28BA5E8}"/>
              </a:ext>
            </a:extLst>
          </p:cNvPr>
          <p:cNvSpPr/>
          <p:nvPr/>
        </p:nvSpPr>
        <p:spPr>
          <a:xfrm>
            <a:off x="7817490" y="4518000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4223F20-E3C5-B94B-8A76-DBE522C9B307}"/>
              </a:ext>
            </a:extLst>
          </p:cNvPr>
          <p:cNvSpPr/>
          <p:nvPr/>
        </p:nvSpPr>
        <p:spPr>
          <a:xfrm>
            <a:off x="8186422" y="3872690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030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Practical Implications – 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Unless a complete new OP is introduced, no need to manually derive the gradient</a:t>
            </a:r>
          </a:p>
          <a:p>
            <a:pPr lvl="1"/>
            <a:r>
              <a:rPr lang="en-US" dirty="0"/>
              <a:t>Nice de-coupling of specification (front-end) and implementation (back-end)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[Front-end] Design a neural network by creating a DAG.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[Back-end] The DAG is “compiled” into an efficient code for a target compute device.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9D6C68-701C-EC45-B080-65AB9EA7EFB0}"/>
              </a:ext>
            </a:extLst>
          </p:cNvPr>
          <p:cNvGrpSpPr>
            <a:grpSpLocks noChangeAspect="1"/>
          </p:cNvGrpSpPr>
          <p:nvPr/>
        </p:nvGrpSpPr>
        <p:grpSpPr>
          <a:xfrm rot="18525841">
            <a:off x="1927382" y="4636631"/>
            <a:ext cx="2942400" cy="1153305"/>
            <a:chOff x="2171711" y="4006463"/>
            <a:chExt cx="4308793" cy="168887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A4A0CC-1B2F-4642-8F43-C809C1274DDD}"/>
                </a:ext>
              </a:extLst>
            </p:cNvPr>
            <p:cNvSpPr/>
            <p:nvPr/>
          </p:nvSpPr>
          <p:spPr>
            <a:xfrm>
              <a:off x="2171712" y="4695864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D1D3EBD-63D8-5240-974B-709113B28EB1}"/>
                </a:ext>
              </a:extLst>
            </p:cNvPr>
            <p:cNvSpPr/>
            <p:nvPr/>
          </p:nvSpPr>
          <p:spPr>
            <a:xfrm>
              <a:off x="2171711" y="4190346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45C14D1-222E-7240-9184-D295BBE2B873}"/>
                </a:ext>
              </a:extLst>
            </p:cNvPr>
            <p:cNvSpPr/>
            <p:nvPr/>
          </p:nvSpPr>
          <p:spPr>
            <a:xfrm>
              <a:off x="3039443" y="4695863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86AF2D1-E47C-7B4F-B4F8-717DA13B0A35}"/>
                </a:ext>
              </a:extLst>
            </p:cNvPr>
            <p:cNvSpPr/>
            <p:nvPr/>
          </p:nvSpPr>
          <p:spPr>
            <a:xfrm>
              <a:off x="3489593" y="4178734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02EFB32-1EC5-5145-AD7D-57041D6981DA}"/>
                </a:ext>
              </a:extLst>
            </p:cNvPr>
            <p:cNvSpPr/>
            <p:nvPr/>
          </p:nvSpPr>
          <p:spPr>
            <a:xfrm>
              <a:off x="3790383" y="5143670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BC585BA-CFCC-0242-8E9D-5553A5B332E7}"/>
                </a:ext>
              </a:extLst>
            </p:cNvPr>
            <p:cNvSpPr/>
            <p:nvPr/>
          </p:nvSpPr>
          <p:spPr>
            <a:xfrm>
              <a:off x="4444525" y="4544987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D1B8CD-E830-4749-AE82-85731F82D8A7}"/>
                </a:ext>
              </a:extLst>
            </p:cNvPr>
            <p:cNvSpPr/>
            <p:nvPr/>
          </p:nvSpPr>
          <p:spPr>
            <a:xfrm>
              <a:off x="6179714" y="4617405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2336E32-B3DB-7048-9699-FBB25FE7870F}"/>
                </a:ext>
              </a:extLst>
            </p:cNvPr>
            <p:cNvSpPr/>
            <p:nvPr/>
          </p:nvSpPr>
          <p:spPr>
            <a:xfrm>
              <a:off x="6022695" y="5381303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BF80D08-EE84-824D-ABCD-8616E0386249}"/>
                </a:ext>
              </a:extLst>
            </p:cNvPr>
            <p:cNvSpPr/>
            <p:nvPr/>
          </p:nvSpPr>
          <p:spPr>
            <a:xfrm>
              <a:off x="5399030" y="4342746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698EBB7-C258-DE4B-A74A-1875165D2750}"/>
                </a:ext>
              </a:extLst>
            </p:cNvPr>
            <p:cNvCxnSpPr>
              <a:stCxn id="36" idx="6"/>
              <a:endCxn id="39" idx="1"/>
            </p:cNvCxnSpPr>
            <p:nvPr/>
          </p:nvCxnSpPr>
          <p:spPr>
            <a:xfrm flipV="1">
              <a:off x="2485748" y="4329610"/>
              <a:ext cx="1003845" cy="177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839C3F6-0B85-4443-8150-DB363DA4F833}"/>
                </a:ext>
              </a:extLst>
            </p:cNvPr>
            <p:cNvCxnSpPr>
              <a:cxnSpLocks/>
              <a:stCxn id="36" idx="6"/>
              <a:endCxn id="38" idx="1"/>
            </p:cNvCxnSpPr>
            <p:nvPr/>
          </p:nvCxnSpPr>
          <p:spPr>
            <a:xfrm>
              <a:off x="2485748" y="4347365"/>
              <a:ext cx="553695" cy="49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2B13B42-81EA-B948-8F2D-1059D29158B6}"/>
                </a:ext>
              </a:extLst>
            </p:cNvPr>
            <p:cNvSpPr/>
            <p:nvPr/>
          </p:nvSpPr>
          <p:spPr>
            <a:xfrm>
              <a:off x="2485748" y="5288403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959C2F7-03E2-7F42-B624-B57CB7CAACFA}"/>
                </a:ext>
              </a:extLst>
            </p:cNvPr>
            <p:cNvSpPr/>
            <p:nvPr/>
          </p:nvSpPr>
          <p:spPr>
            <a:xfrm>
              <a:off x="4162998" y="4006463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99E07E8-B33C-0448-87EF-2B91E6614028}"/>
                </a:ext>
              </a:extLst>
            </p:cNvPr>
            <p:cNvSpPr/>
            <p:nvPr/>
          </p:nvSpPr>
          <p:spPr>
            <a:xfrm>
              <a:off x="4932321" y="4974366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10D0409-0E98-7342-9B88-099697E5BFEE}"/>
                </a:ext>
              </a:extLst>
            </p:cNvPr>
            <p:cNvCxnSpPr>
              <a:cxnSpLocks/>
              <a:stCxn id="35" idx="6"/>
              <a:endCxn id="38" idx="1"/>
            </p:cNvCxnSpPr>
            <p:nvPr/>
          </p:nvCxnSpPr>
          <p:spPr>
            <a:xfrm flipV="1">
              <a:off x="2485749" y="4846739"/>
              <a:ext cx="553694" cy="6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B6759169-35B6-3A4B-B8B6-E5E4B79E819C}"/>
                </a:ext>
              </a:extLst>
            </p:cNvPr>
            <p:cNvCxnSpPr>
              <a:cxnSpLocks/>
              <a:stCxn id="52" idx="0"/>
              <a:endCxn id="38" idx="1"/>
            </p:cNvCxnSpPr>
            <p:nvPr/>
          </p:nvCxnSpPr>
          <p:spPr>
            <a:xfrm flipV="1">
              <a:off x="2642767" y="4846739"/>
              <a:ext cx="396676" cy="4416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2C6FC-75DA-1D4F-A657-260695E2E8DB}"/>
                </a:ext>
              </a:extLst>
            </p:cNvPr>
            <p:cNvCxnSpPr>
              <a:cxnSpLocks/>
              <a:stCxn id="39" idx="3"/>
              <a:endCxn id="46" idx="1"/>
            </p:cNvCxnSpPr>
            <p:nvPr/>
          </p:nvCxnSpPr>
          <p:spPr>
            <a:xfrm>
              <a:off x="3790383" y="4329610"/>
              <a:ext cx="654142" cy="3662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89A2DDA-5ECC-794C-9E1E-4D074112C320}"/>
                </a:ext>
              </a:extLst>
            </p:cNvPr>
            <p:cNvCxnSpPr>
              <a:cxnSpLocks/>
              <a:stCxn id="53" idx="5"/>
              <a:endCxn id="46" idx="0"/>
            </p:cNvCxnSpPr>
            <p:nvPr/>
          </p:nvCxnSpPr>
          <p:spPr>
            <a:xfrm>
              <a:off x="4431045" y="4274510"/>
              <a:ext cx="163875" cy="2704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25AA11A9-0FAD-BA4E-AF35-BAEEE58EB37C}"/>
                </a:ext>
              </a:extLst>
            </p:cNvPr>
            <p:cNvCxnSpPr>
              <a:cxnSpLocks/>
              <a:stCxn id="38" idx="3"/>
              <a:endCxn id="45" idx="1"/>
            </p:cNvCxnSpPr>
            <p:nvPr/>
          </p:nvCxnSpPr>
          <p:spPr>
            <a:xfrm>
              <a:off x="3340233" y="4846739"/>
              <a:ext cx="450150" cy="4478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E66BC4F4-3EAD-AF45-BE25-FEBDA6CD514B}"/>
                </a:ext>
              </a:extLst>
            </p:cNvPr>
            <p:cNvCxnSpPr>
              <a:cxnSpLocks/>
              <a:stCxn id="45" idx="3"/>
              <a:endCxn id="46" idx="1"/>
            </p:cNvCxnSpPr>
            <p:nvPr/>
          </p:nvCxnSpPr>
          <p:spPr>
            <a:xfrm flipV="1">
              <a:off x="4091173" y="4695863"/>
              <a:ext cx="353352" cy="5986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D5CE325-16DF-CA4C-9410-096FEF9A187C}"/>
                </a:ext>
              </a:extLst>
            </p:cNvPr>
            <p:cNvCxnSpPr>
              <a:cxnSpLocks/>
              <a:stCxn id="46" idx="3"/>
              <a:endCxn id="49" idx="1"/>
            </p:cNvCxnSpPr>
            <p:nvPr/>
          </p:nvCxnSpPr>
          <p:spPr>
            <a:xfrm flipV="1">
              <a:off x="4745315" y="4493622"/>
              <a:ext cx="653715" cy="2022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F79C183-28B0-C541-BEEE-B68DDB7BB930}"/>
                </a:ext>
              </a:extLst>
            </p:cNvPr>
            <p:cNvCxnSpPr>
              <a:cxnSpLocks/>
              <a:stCxn id="54" idx="7"/>
              <a:endCxn id="49" idx="2"/>
            </p:cNvCxnSpPr>
            <p:nvPr/>
          </p:nvCxnSpPr>
          <p:spPr>
            <a:xfrm flipV="1">
              <a:off x="5200368" y="4644498"/>
              <a:ext cx="349057" cy="375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786A6AF-0632-1242-9C24-813C6D500E00}"/>
                </a:ext>
              </a:extLst>
            </p:cNvPr>
            <p:cNvCxnSpPr>
              <a:cxnSpLocks/>
              <a:stCxn id="49" idx="3"/>
              <a:endCxn id="47" idx="1"/>
            </p:cNvCxnSpPr>
            <p:nvPr/>
          </p:nvCxnSpPr>
          <p:spPr>
            <a:xfrm>
              <a:off x="5699820" y="4493622"/>
              <a:ext cx="479894" cy="2746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1D12F7AB-FB46-BE4E-8230-DEB84321D04C}"/>
                </a:ext>
              </a:extLst>
            </p:cNvPr>
            <p:cNvCxnSpPr>
              <a:cxnSpLocks/>
              <a:stCxn id="48" idx="0"/>
              <a:endCxn id="47" idx="2"/>
            </p:cNvCxnSpPr>
            <p:nvPr/>
          </p:nvCxnSpPr>
          <p:spPr>
            <a:xfrm flipV="1">
              <a:off x="6179714" y="4919157"/>
              <a:ext cx="150395" cy="462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831B50A-1A7D-6740-9D96-C04D4E82AE65}"/>
              </a:ext>
            </a:extLst>
          </p:cNvPr>
          <p:cNvSpPr/>
          <p:nvPr/>
        </p:nvSpPr>
        <p:spPr>
          <a:xfrm>
            <a:off x="6181842" y="4223899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D29B1F-1E51-4D44-896C-AE120DDA99AA}"/>
              </a:ext>
            </a:extLst>
          </p:cNvPr>
          <p:cNvSpPr/>
          <p:nvPr/>
        </p:nvSpPr>
        <p:spPr>
          <a:xfrm>
            <a:off x="6193959" y="4907109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BB6D8C-FE04-DA44-97CE-895F5EA096A7}"/>
              </a:ext>
            </a:extLst>
          </p:cNvPr>
          <p:cNvSpPr/>
          <p:nvPr/>
        </p:nvSpPr>
        <p:spPr>
          <a:xfrm>
            <a:off x="6206076" y="5599944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B9D7A97-0DB1-2A41-A8F7-E88B7955B02D}"/>
              </a:ext>
            </a:extLst>
          </p:cNvPr>
          <p:cNvSpPr/>
          <p:nvPr/>
        </p:nvSpPr>
        <p:spPr>
          <a:xfrm>
            <a:off x="7315473" y="5591818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35E2F0B-703E-3F41-BDEB-2613032068E6}"/>
              </a:ext>
            </a:extLst>
          </p:cNvPr>
          <p:cNvSpPr/>
          <p:nvPr/>
        </p:nvSpPr>
        <p:spPr>
          <a:xfrm>
            <a:off x="8424870" y="5583692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F076494-42B2-7E40-B380-DABA1E933DA7}"/>
              </a:ext>
            </a:extLst>
          </p:cNvPr>
          <p:cNvSpPr/>
          <p:nvPr/>
        </p:nvSpPr>
        <p:spPr>
          <a:xfrm>
            <a:off x="6127982" y="5473180"/>
            <a:ext cx="3256650" cy="6633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F33E2EF-6336-A74E-83D8-4A5A20674D63}"/>
              </a:ext>
            </a:extLst>
          </p:cNvPr>
          <p:cNvSpPr/>
          <p:nvPr/>
        </p:nvSpPr>
        <p:spPr>
          <a:xfrm>
            <a:off x="7315473" y="4230478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C376A2C-8EB0-564C-A748-8A7665D60CA2}"/>
              </a:ext>
            </a:extLst>
          </p:cNvPr>
          <p:cNvSpPr/>
          <p:nvPr/>
        </p:nvSpPr>
        <p:spPr>
          <a:xfrm>
            <a:off x="6127982" y="4122881"/>
            <a:ext cx="2178620" cy="6633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05760198-A99C-F341-88DB-8FF383D39D27}"/>
              </a:ext>
            </a:extLst>
          </p:cNvPr>
          <p:cNvCxnSpPr>
            <a:endCxn id="71" idx="1"/>
          </p:cNvCxnSpPr>
          <p:nvPr/>
        </p:nvCxnSpPr>
        <p:spPr>
          <a:xfrm flipV="1">
            <a:off x="3937066" y="4454565"/>
            <a:ext cx="2190916" cy="897755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C41FA0AD-3C90-7944-B8FE-2D83867A571B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3795273" y="5528064"/>
            <a:ext cx="2332709" cy="276800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E547B4BE-0859-1D41-8BBB-7FA7205D7476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3845839" y="5129715"/>
            <a:ext cx="2348120" cy="333839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2298667E-8D84-3143-85AE-284A036B45C0}"/>
              </a:ext>
            </a:extLst>
          </p:cNvPr>
          <p:cNvSpPr txBox="1"/>
          <p:nvPr/>
        </p:nvSpPr>
        <p:spPr>
          <a:xfrm>
            <a:off x="6582314" y="6277664"/>
            <a:ext cx="2014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Compute Backend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05B062-276E-BA49-99C9-3B29D9F5CFCB}"/>
              </a:ext>
            </a:extLst>
          </p:cNvPr>
          <p:cNvSpPr txBox="1"/>
          <p:nvPr/>
        </p:nvSpPr>
        <p:spPr>
          <a:xfrm>
            <a:off x="2545633" y="6533538"/>
            <a:ext cx="677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DAG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05EADE-3F8D-A44D-AB3F-F3CD16DF785B}"/>
              </a:ext>
            </a:extLst>
          </p:cNvPr>
          <p:cNvSpPr txBox="1"/>
          <p:nvPr/>
        </p:nvSpPr>
        <p:spPr>
          <a:xfrm rot="620123">
            <a:off x="4088496" y="5692405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Compilation</a:t>
            </a:r>
          </a:p>
        </p:txBody>
      </p:sp>
    </p:spTree>
    <p:extLst>
      <p:ext uri="{BB962C8B-B14F-4D97-AF65-F5344CB8AC3E}">
        <p14:creationId xmlns:p14="http://schemas.microsoft.com/office/powerpoint/2010/main" val="7474749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Backpropagation gives us the gradient of the loss function </a:t>
            </a:r>
            <a:r>
              <a:rPr lang="en-US" dirty="0" err="1"/>
              <a:t>w.r.t</a:t>
            </a:r>
            <a:r>
              <a:rPr lang="en-US" dirty="0"/>
              <a:t>. </a:t>
            </a:r>
          </a:p>
          <a:p>
            <a:r>
              <a:rPr lang="en-US" dirty="0"/>
              <a:t>Readily used by off-the-shelf gradient-based optimizers</a:t>
            </a:r>
          </a:p>
          <a:p>
            <a:pPr lvl="1"/>
            <a:r>
              <a:rPr lang="en-US" dirty="0"/>
              <a:t>Gradient descent, L-BFGS, Conjugate gradient, …</a:t>
            </a:r>
          </a:p>
          <a:p>
            <a:pPr lvl="1"/>
            <a:r>
              <a:rPr lang="en-US" dirty="0"/>
              <a:t>Though, most are not applicable in a realistic neural network with 10s or 100s of millions of parameters.</a:t>
            </a:r>
          </a:p>
          <a:p>
            <a:r>
              <a:rPr lang="en-US" dirty="0"/>
              <a:t>Stochastic gradient descent</a:t>
            </a:r>
          </a:p>
          <a:p>
            <a:pPr lvl="1"/>
            <a:r>
              <a:rPr lang="en-US" dirty="0"/>
              <a:t>Approximate the full loss function (the sum of per-examples losses) using only a small random subset of training examples: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DB061-14E3-F248-B739-65307F0D6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650" y="1943100"/>
            <a:ext cx="13970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0B876-C964-694E-8F1B-37E884CFA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0" y="5128491"/>
            <a:ext cx="40894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69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Stochastic gradient descent</a:t>
            </a:r>
          </a:p>
          <a:p>
            <a:pPr lvl="1"/>
            <a:r>
              <a:rPr lang="en-US" dirty="0"/>
              <a:t>Approximate the full loss function (the sum of per-examples losses) using only a small random subset of training examples: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Unbiased estimate of the full gradient.*</a:t>
            </a:r>
          </a:p>
          <a:p>
            <a:pPr lvl="1"/>
            <a:r>
              <a:rPr lang="en-US" dirty="0"/>
              <a:t>Learning rate must be annealed appropriately.</a:t>
            </a:r>
          </a:p>
          <a:p>
            <a:pPr lvl="1"/>
            <a:r>
              <a:rPr lang="en-US" dirty="0"/>
              <a:t>Extremely efficient </a:t>
            </a:r>
            <a:r>
              <a:rPr lang="en-US" i="1" dirty="0"/>
              <a:t>de facto </a:t>
            </a:r>
            <a:r>
              <a:rPr lang="en-US" dirty="0"/>
              <a:t>standard practice.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E2117-F075-B640-A453-DD9C98895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3036094"/>
            <a:ext cx="4089400" cy="965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40E6B5-2E47-2B46-9847-4B140AADE93E}"/>
              </a:ext>
            </a:extLst>
          </p:cNvPr>
          <p:cNvSpPr txBox="1"/>
          <p:nvPr/>
        </p:nvSpPr>
        <p:spPr>
          <a:xfrm>
            <a:off x="8312727" y="6512480"/>
            <a:ext cx="256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Under certain conditions</a:t>
            </a:r>
          </a:p>
        </p:txBody>
      </p:sp>
    </p:spTree>
    <p:extLst>
      <p:ext uri="{BB962C8B-B14F-4D97-AF65-F5344CB8AC3E}">
        <p14:creationId xmlns:p14="http://schemas.microsoft.com/office/powerpoint/2010/main" val="23854162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examples*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until the validation loss stops improving.⭑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E2117-F075-B640-A453-DD9C98895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240" y="3518694"/>
            <a:ext cx="4089400" cy="965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40E6B5-2E47-2B46-9847-4B140AADE93E}"/>
              </a:ext>
            </a:extLst>
          </p:cNvPr>
          <p:cNvSpPr txBox="1"/>
          <p:nvPr/>
        </p:nvSpPr>
        <p:spPr>
          <a:xfrm>
            <a:off x="2836718" y="6215746"/>
            <a:ext cx="9355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In practice, sample without replacement until the training set is exhausted (one epoch).</a:t>
            </a:r>
          </a:p>
          <a:p>
            <a:r>
              <a:rPr lang="en-US" dirty="0"/>
              <a:t>⭑ This is called early-stopping which prevents the neural network from overfitting to training examples.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0CC8A-8397-1D44-BEB7-13625E13A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240" y="2695828"/>
            <a:ext cx="4152900" cy="342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8C4429-6222-8E4F-9173-A8B890BA7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240" y="5024474"/>
            <a:ext cx="2705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73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– 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Repeat until the validation loss stops improving.</a:t>
            </a:r>
          </a:p>
          <a:p>
            <a:r>
              <a:rPr lang="en-US" dirty="0"/>
              <a:t>An efficient way to prevent overfitting</a:t>
            </a:r>
          </a:p>
          <a:p>
            <a:pPr lvl="1"/>
            <a:r>
              <a:rPr lang="en-US" dirty="0"/>
              <a:t>Overfitting: the training loss is low, but the validation loss is not.</a:t>
            </a:r>
          </a:p>
          <a:p>
            <a:pPr lvl="1"/>
            <a:r>
              <a:rPr lang="en-US" dirty="0"/>
              <a:t>The most serious problem in statistical machine learning.</a:t>
            </a:r>
          </a:p>
          <a:p>
            <a:pPr lvl="1"/>
            <a:r>
              <a:rPr lang="en-US" dirty="0"/>
              <a:t>Early-stop based on the validation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28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– 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An efficient way to prevent overfitting</a:t>
            </a:r>
          </a:p>
          <a:p>
            <a:pPr lvl="1"/>
            <a:r>
              <a:rPr lang="en-US" dirty="0"/>
              <a:t>Overfitting: the training loss is low, but the validation loss is not.</a:t>
            </a:r>
          </a:p>
          <a:p>
            <a:pPr lvl="1"/>
            <a:r>
              <a:rPr lang="en-US" dirty="0"/>
              <a:t>The most serious problem in statistical machine learning.</a:t>
            </a:r>
          </a:p>
          <a:p>
            <a:pPr lvl="1"/>
            <a:r>
              <a:rPr lang="en-US" b="1" dirty="0"/>
              <a:t>Early-stop </a:t>
            </a:r>
            <a:r>
              <a:rPr lang="en-US" dirty="0"/>
              <a:t>based on the validation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38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59276E5-6E92-0040-8A90-960A23AA7D2D}"/>
              </a:ext>
            </a:extLst>
          </p:cNvPr>
          <p:cNvSpPr/>
          <p:nvPr/>
        </p:nvSpPr>
        <p:spPr>
          <a:xfrm rot="21203101">
            <a:off x="2521907" y="3512127"/>
            <a:ext cx="8052955" cy="299258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215EC4-15B2-2B4E-A061-DDF00D90E95B}"/>
              </a:ext>
            </a:extLst>
          </p:cNvPr>
          <p:cNvSpPr txBox="1"/>
          <p:nvPr/>
        </p:nvSpPr>
        <p:spPr>
          <a:xfrm>
            <a:off x="1971190" y="4001294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Hypothesis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5E4B8-DB2A-464D-AE2F-A08670563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192" y="5603251"/>
            <a:ext cx="2540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67F244-2163-D145-8AEF-3A18E374F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917" y="3849926"/>
            <a:ext cx="2654300" cy="520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10EB5B-279F-0F48-A7DB-D836E7A6F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094" y="5292101"/>
            <a:ext cx="3111500" cy="4572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589F0D9-2179-A542-86AA-63D4D56DE5B0}"/>
              </a:ext>
            </a:extLst>
          </p:cNvPr>
          <p:cNvSpPr>
            <a:spLocks noChangeAspect="1"/>
          </p:cNvSpPr>
          <p:nvPr/>
        </p:nvSpPr>
        <p:spPr>
          <a:xfrm>
            <a:off x="6802961" y="4001294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D681706-210A-8042-930D-2FD954F44F59}"/>
              </a:ext>
            </a:extLst>
          </p:cNvPr>
          <p:cNvSpPr>
            <a:spLocks noChangeAspect="1"/>
          </p:cNvSpPr>
          <p:nvPr/>
        </p:nvSpPr>
        <p:spPr>
          <a:xfrm>
            <a:off x="3845417" y="5462511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8CE522F-7E00-E348-9A4D-992F29A4A82F}"/>
              </a:ext>
            </a:extLst>
          </p:cNvPr>
          <p:cNvSpPr>
            <a:spLocks noChangeAspect="1"/>
          </p:cNvSpPr>
          <p:nvPr/>
        </p:nvSpPr>
        <p:spPr>
          <a:xfrm>
            <a:off x="6253837" y="5353529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A698E41-B0D9-9441-90A0-D62EF6186932}"/>
              </a:ext>
            </a:extLst>
          </p:cNvPr>
          <p:cNvSpPr/>
          <p:nvPr/>
        </p:nvSpPr>
        <p:spPr>
          <a:xfrm>
            <a:off x="3941203" y="4134103"/>
            <a:ext cx="2885605" cy="1585612"/>
          </a:xfrm>
          <a:custGeom>
            <a:avLst/>
            <a:gdLst>
              <a:gd name="connsiteX0" fmla="*/ 0 w 374754"/>
              <a:gd name="connsiteY0" fmla="*/ 119921 h 119921"/>
              <a:gd name="connsiteX1" fmla="*/ 52465 w 374754"/>
              <a:gd name="connsiteY1" fmla="*/ 112426 h 119921"/>
              <a:gd name="connsiteX2" fmla="*/ 112426 w 374754"/>
              <a:gd name="connsiteY2" fmla="*/ 97436 h 119921"/>
              <a:gd name="connsiteX3" fmla="*/ 194872 w 374754"/>
              <a:gd name="connsiteY3" fmla="*/ 67455 h 119921"/>
              <a:gd name="connsiteX4" fmla="*/ 239843 w 374754"/>
              <a:gd name="connsiteY4" fmla="*/ 52465 h 119921"/>
              <a:gd name="connsiteX5" fmla="*/ 262328 w 374754"/>
              <a:gd name="connsiteY5" fmla="*/ 44970 h 119921"/>
              <a:gd name="connsiteX6" fmla="*/ 292308 w 374754"/>
              <a:gd name="connsiteY6" fmla="*/ 29980 h 119921"/>
              <a:gd name="connsiteX7" fmla="*/ 337279 w 374754"/>
              <a:gd name="connsiteY7" fmla="*/ 14990 h 119921"/>
              <a:gd name="connsiteX8" fmla="*/ 359764 w 374754"/>
              <a:gd name="connsiteY8" fmla="*/ 7495 h 119921"/>
              <a:gd name="connsiteX9" fmla="*/ 374754 w 374754"/>
              <a:gd name="connsiteY9" fmla="*/ 0 h 119921"/>
              <a:gd name="connsiteX0" fmla="*/ 0 w 1173010"/>
              <a:gd name="connsiteY0" fmla="*/ 3349183 h 3478469"/>
              <a:gd name="connsiteX1" fmla="*/ 52465 w 1173010"/>
              <a:gd name="connsiteY1" fmla="*/ 3341688 h 3478469"/>
              <a:gd name="connsiteX2" fmla="*/ 112426 w 1173010"/>
              <a:gd name="connsiteY2" fmla="*/ 3326698 h 3478469"/>
              <a:gd name="connsiteX3" fmla="*/ 194872 w 1173010"/>
              <a:gd name="connsiteY3" fmla="*/ 3296717 h 3478469"/>
              <a:gd name="connsiteX4" fmla="*/ 239843 w 1173010"/>
              <a:gd name="connsiteY4" fmla="*/ 3281727 h 3478469"/>
              <a:gd name="connsiteX5" fmla="*/ 262328 w 1173010"/>
              <a:gd name="connsiteY5" fmla="*/ 3274232 h 3478469"/>
              <a:gd name="connsiteX6" fmla="*/ 292308 w 1173010"/>
              <a:gd name="connsiteY6" fmla="*/ 3259242 h 3478469"/>
              <a:gd name="connsiteX7" fmla="*/ 337279 w 1173010"/>
              <a:gd name="connsiteY7" fmla="*/ 3244252 h 3478469"/>
              <a:gd name="connsiteX8" fmla="*/ 359764 w 1173010"/>
              <a:gd name="connsiteY8" fmla="*/ 3236757 h 3478469"/>
              <a:gd name="connsiteX9" fmla="*/ 1173010 w 1173010"/>
              <a:gd name="connsiteY9" fmla="*/ 0 h 3478469"/>
              <a:gd name="connsiteX0" fmla="*/ 0 w 1173010"/>
              <a:gd name="connsiteY0" fmla="*/ 3349183 h 3399803"/>
              <a:gd name="connsiteX1" fmla="*/ 52465 w 1173010"/>
              <a:gd name="connsiteY1" fmla="*/ 3341688 h 3399803"/>
              <a:gd name="connsiteX2" fmla="*/ 112426 w 1173010"/>
              <a:gd name="connsiteY2" fmla="*/ 3326698 h 3399803"/>
              <a:gd name="connsiteX3" fmla="*/ 194872 w 1173010"/>
              <a:gd name="connsiteY3" fmla="*/ 3296717 h 3399803"/>
              <a:gd name="connsiteX4" fmla="*/ 239843 w 1173010"/>
              <a:gd name="connsiteY4" fmla="*/ 3281727 h 3399803"/>
              <a:gd name="connsiteX5" fmla="*/ 262328 w 1173010"/>
              <a:gd name="connsiteY5" fmla="*/ 3274232 h 3399803"/>
              <a:gd name="connsiteX6" fmla="*/ 292308 w 1173010"/>
              <a:gd name="connsiteY6" fmla="*/ 3259242 h 3399803"/>
              <a:gd name="connsiteX7" fmla="*/ 1010617 w 1173010"/>
              <a:gd name="connsiteY7" fmla="*/ 1414959 h 3399803"/>
              <a:gd name="connsiteX8" fmla="*/ 359764 w 1173010"/>
              <a:gd name="connsiteY8" fmla="*/ 3236757 h 3399803"/>
              <a:gd name="connsiteX9" fmla="*/ 1173010 w 1173010"/>
              <a:gd name="connsiteY9" fmla="*/ 0 h 3399803"/>
              <a:gd name="connsiteX0" fmla="*/ 0 w 1173010"/>
              <a:gd name="connsiteY0" fmla="*/ 3349183 h 3399803"/>
              <a:gd name="connsiteX1" fmla="*/ 52465 w 1173010"/>
              <a:gd name="connsiteY1" fmla="*/ 3341688 h 3399803"/>
              <a:gd name="connsiteX2" fmla="*/ 112426 w 1173010"/>
              <a:gd name="connsiteY2" fmla="*/ 3326698 h 3399803"/>
              <a:gd name="connsiteX3" fmla="*/ 194872 w 1173010"/>
              <a:gd name="connsiteY3" fmla="*/ 3296717 h 3399803"/>
              <a:gd name="connsiteX4" fmla="*/ 239843 w 1173010"/>
              <a:gd name="connsiteY4" fmla="*/ 3281727 h 3399803"/>
              <a:gd name="connsiteX5" fmla="*/ 262328 w 1173010"/>
              <a:gd name="connsiteY5" fmla="*/ 3274232 h 3399803"/>
              <a:gd name="connsiteX6" fmla="*/ 292308 w 1173010"/>
              <a:gd name="connsiteY6" fmla="*/ 3259242 h 3399803"/>
              <a:gd name="connsiteX7" fmla="*/ 1010617 w 1173010"/>
              <a:gd name="connsiteY7" fmla="*/ 1414959 h 3399803"/>
              <a:gd name="connsiteX8" fmla="*/ 1063571 w 1173010"/>
              <a:gd name="connsiteY8" fmla="*/ 884809 h 3399803"/>
              <a:gd name="connsiteX9" fmla="*/ 1173010 w 1173010"/>
              <a:gd name="connsiteY9" fmla="*/ 0 h 3399803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74056 w 1173010"/>
              <a:gd name="connsiteY7" fmla="*/ 2236276 h 3349184"/>
              <a:gd name="connsiteX8" fmla="*/ 1063571 w 1173010"/>
              <a:gd name="connsiteY8" fmla="*/ 884809 h 3349184"/>
              <a:gd name="connsiteX9" fmla="*/ 1173010 w 1173010"/>
              <a:gd name="connsiteY9" fmla="*/ 0 h 3349184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74056 w 1173010"/>
              <a:gd name="connsiteY7" fmla="*/ 2236276 h 3349184"/>
              <a:gd name="connsiteX8" fmla="*/ 999589 w 1173010"/>
              <a:gd name="connsiteY8" fmla="*/ 1052806 h 3349184"/>
              <a:gd name="connsiteX9" fmla="*/ 1173010 w 1173010"/>
              <a:gd name="connsiteY9" fmla="*/ 0 h 3349184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13120 w 1173010"/>
              <a:gd name="connsiteY7" fmla="*/ 2814929 h 3349184"/>
              <a:gd name="connsiteX8" fmla="*/ 999589 w 1173010"/>
              <a:gd name="connsiteY8" fmla="*/ 1052806 h 3349184"/>
              <a:gd name="connsiteX9" fmla="*/ 1173010 w 1173010"/>
              <a:gd name="connsiteY9" fmla="*/ 0 h 3349184"/>
              <a:gd name="connsiteX0" fmla="*/ 0 w 1173010"/>
              <a:gd name="connsiteY0" fmla="*/ 3349183 h 3405892"/>
              <a:gd name="connsiteX1" fmla="*/ 52465 w 1173010"/>
              <a:gd name="connsiteY1" fmla="*/ 3341688 h 3405892"/>
              <a:gd name="connsiteX2" fmla="*/ 112426 w 1173010"/>
              <a:gd name="connsiteY2" fmla="*/ 3326698 h 3405892"/>
              <a:gd name="connsiteX3" fmla="*/ 194872 w 1173010"/>
              <a:gd name="connsiteY3" fmla="*/ 3296717 h 3405892"/>
              <a:gd name="connsiteX4" fmla="*/ 239843 w 1173010"/>
              <a:gd name="connsiteY4" fmla="*/ 3281727 h 3405892"/>
              <a:gd name="connsiteX5" fmla="*/ 262328 w 1173010"/>
              <a:gd name="connsiteY5" fmla="*/ 3274232 h 3405892"/>
              <a:gd name="connsiteX6" fmla="*/ 487302 w 1173010"/>
              <a:gd name="connsiteY6" fmla="*/ 1523282 h 3405892"/>
              <a:gd name="connsiteX7" fmla="*/ 913120 w 1173010"/>
              <a:gd name="connsiteY7" fmla="*/ 2814929 h 3405892"/>
              <a:gd name="connsiteX8" fmla="*/ 999589 w 1173010"/>
              <a:gd name="connsiteY8" fmla="*/ 1052806 h 3405892"/>
              <a:gd name="connsiteX9" fmla="*/ 1173010 w 1173010"/>
              <a:gd name="connsiteY9" fmla="*/ 0 h 3405892"/>
              <a:gd name="connsiteX0" fmla="*/ 0 w 1173010"/>
              <a:gd name="connsiteY0" fmla="*/ 3349183 h 3403768"/>
              <a:gd name="connsiteX1" fmla="*/ 52465 w 1173010"/>
              <a:gd name="connsiteY1" fmla="*/ 3341688 h 3403768"/>
              <a:gd name="connsiteX2" fmla="*/ 112426 w 1173010"/>
              <a:gd name="connsiteY2" fmla="*/ 3326698 h 3403768"/>
              <a:gd name="connsiteX3" fmla="*/ 194872 w 1173010"/>
              <a:gd name="connsiteY3" fmla="*/ 3296717 h 3403768"/>
              <a:gd name="connsiteX4" fmla="*/ 239843 w 1173010"/>
              <a:gd name="connsiteY4" fmla="*/ 3281727 h 3403768"/>
              <a:gd name="connsiteX5" fmla="*/ 286702 w 1173010"/>
              <a:gd name="connsiteY5" fmla="*/ 1687598 h 3403768"/>
              <a:gd name="connsiteX6" fmla="*/ 487302 w 1173010"/>
              <a:gd name="connsiteY6" fmla="*/ 1523282 h 3403768"/>
              <a:gd name="connsiteX7" fmla="*/ 913120 w 1173010"/>
              <a:gd name="connsiteY7" fmla="*/ 2814929 h 3403768"/>
              <a:gd name="connsiteX8" fmla="*/ 999589 w 1173010"/>
              <a:gd name="connsiteY8" fmla="*/ 1052806 h 3403768"/>
              <a:gd name="connsiteX9" fmla="*/ 1173010 w 1173010"/>
              <a:gd name="connsiteY9" fmla="*/ 0 h 3403768"/>
              <a:gd name="connsiteX0" fmla="*/ 0 w 1173010"/>
              <a:gd name="connsiteY0" fmla="*/ 3349183 h 3365868"/>
              <a:gd name="connsiteX1" fmla="*/ 52465 w 1173010"/>
              <a:gd name="connsiteY1" fmla="*/ 3341688 h 3365868"/>
              <a:gd name="connsiteX2" fmla="*/ 112426 w 1173010"/>
              <a:gd name="connsiteY2" fmla="*/ 3326698 h 3365868"/>
              <a:gd name="connsiteX3" fmla="*/ 194872 w 1173010"/>
              <a:gd name="connsiteY3" fmla="*/ 3296717 h 3365868"/>
              <a:gd name="connsiteX4" fmla="*/ 328200 w 1173010"/>
              <a:gd name="connsiteY4" fmla="*/ 2404413 h 3365868"/>
              <a:gd name="connsiteX5" fmla="*/ 286702 w 1173010"/>
              <a:gd name="connsiteY5" fmla="*/ 1687598 h 3365868"/>
              <a:gd name="connsiteX6" fmla="*/ 487302 w 1173010"/>
              <a:gd name="connsiteY6" fmla="*/ 1523282 h 3365868"/>
              <a:gd name="connsiteX7" fmla="*/ 913120 w 1173010"/>
              <a:gd name="connsiteY7" fmla="*/ 2814929 h 3365868"/>
              <a:gd name="connsiteX8" fmla="*/ 999589 w 1173010"/>
              <a:gd name="connsiteY8" fmla="*/ 1052806 h 3365868"/>
              <a:gd name="connsiteX9" fmla="*/ 1173010 w 1173010"/>
              <a:gd name="connsiteY9" fmla="*/ 0 h 3365868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286702 w 1173010"/>
              <a:gd name="connsiteY5" fmla="*/ 1687598 h 3417473"/>
              <a:gd name="connsiteX6" fmla="*/ 487302 w 1173010"/>
              <a:gd name="connsiteY6" fmla="*/ 1523282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286702 w 1173010"/>
              <a:gd name="connsiteY5" fmla="*/ 1687598 h 3417473"/>
              <a:gd name="connsiteX6" fmla="*/ 639641 w 1173010"/>
              <a:gd name="connsiteY6" fmla="*/ 2549926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639641 w 1173010"/>
              <a:gd name="connsiteY6" fmla="*/ 2549926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913120 w 1173010"/>
              <a:gd name="connsiteY7" fmla="*/ 2814929 h 3417473"/>
              <a:gd name="connsiteX8" fmla="*/ 856390 w 1173010"/>
              <a:gd name="connsiteY8" fmla="*/ 1071472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876559 w 1173010"/>
              <a:gd name="connsiteY7" fmla="*/ 2478935 h 3417473"/>
              <a:gd name="connsiteX8" fmla="*/ 856390 w 1173010"/>
              <a:gd name="connsiteY8" fmla="*/ 1071472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876559 w 1173010"/>
              <a:gd name="connsiteY7" fmla="*/ 2478935 h 3417473"/>
              <a:gd name="connsiteX8" fmla="*/ 1008729 w 1173010"/>
              <a:gd name="connsiteY8" fmla="*/ 1855454 h 3417473"/>
              <a:gd name="connsiteX9" fmla="*/ 1173010 w 1173010"/>
              <a:gd name="connsiteY9" fmla="*/ 0 h 3417473"/>
              <a:gd name="connsiteX0" fmla="*/ 0 w 1173010"/>
              <a:gd name="connsiteY0" fmla="*/ 3349183 h 3387652"/>
              <a:gd name="connsiteX1" fmla="*/ 52465 w 1173010"/>
              <a:gd name="connsiteY1" fmla="*/ 3341688 h 3387652"/>
              <a:gd name="connsiteX2" fmla="*/ 148987 w 1173010"/>
              <a:gd name="connsiteY2" fmla="*/ 2748043 h 3387652"/>
              <a:gd name="connsiteX3" fmla="*/ 94328 w 1173010"/>
              <a:gd name="connsiteY3" fmla="*/ 2158076 h 3387652"/>
              <a:gd name="connsiteX4" fmla="*/ 328200 w 1173010"/>
              <a:gd name="connsiteY4" fmla="*/ 2404413 h 3387652"/>
              <a:gd name="connsiteX5" fmla="*/ 612708 w 1173010"/>
              <a:gd name="connsiteY5" fmla="*/ 1762265 h 3387652"/>
              <a:gd name="connsiteX6" fmla="*/ 706670 w 1173010"/>
              <a:gd name="connsiteY6" fmla="*/ 2344597 h 3387652"/>
              <a:gd name="connsiteX7" fmla="*/ 876559 w 1173010"/>
              <a:gd name="connsiteY7" fmla="*/ 2478935 h 3387652"/>
              <a:gd name="connsiteX8" fmla="*/ 1008729 w 1173010"/>
              <a:gd name="connsiteY8" fmla="*/ 1855454 h 3387652"/>
              <a:gd name="connsiteX9" fmla="*/ 1173010 w 1173010"/>
              <a:gd name="connsiteY9" fmla="*/ 0 h 3387652"/>
              <a:gd name="connsiteX0" fmla="*/ 0 w 1173010"/>
              <a:gd name="connsiteY0" fmla="*/ 3349183 h 3387652"/>
              <a:gd name="connsiteX1" fmla="*/ 52465 w 1173010"/>
              <a:gd name="connsiteY1" fmla="*/ 3341688 h 3387652"/>
              <a:gd name="connsiteX2" fmla="*/ 148987 w 1173010"/>
              <a:gd name="connsiteY2" fmla="*/ 2748043 h 3387652"/>
              <a:gd name="connsiteX3" fmla="*/ 188778 w 1173010"/>
              <a:gd name="connsiteY3" fmla="*/ 1990078 h 3387652"/>
              <a:gd name="connsiteX4" fmla="*/ 328200 w 1173010"/>
              <a:gd name="connsiteY4" fmla="*/ 2404413 h 3387652"/>
              <a:gd name="connsiteX5" fmla="*/ 612708 w 1173010"/>
              <a:gd name="connsiteY5" fmla="*/ 1762265 h 3387652"/>
              <a:gd name="connsiteX6" fmla="*/ 706670 w 1173010"/>
              <a:gd name="connsiteY6" fmla="*/ 2344597 h 3387652"/>
              <a:gd name="connsiteX7" fmla="*/ 876559 w 1173010"/>
              <a:gd name="connsiteY7" fmla="*/ 2478935 h 3387652"/>
              <a:gd name="connsiteX8" fmla="*/ 1008729 w 1173010"/>
              <a:gd name="connsiteY8" fmla="*/ 1855454 h 3387652"/>
              <a:gd name="connsiteX9" fmla="*/ 1173010 w 1173010"/>
              <a:gd name="connsiteY9" fmla="*/ 0 h 3387652"/>
              <a:gd name="connsiteX0" fmla="*/ 0 w 1173010"/>
              <a:gd name="connsiteY0" fmla="*/ 3349183 h 3349184"/>
              <a:gd name="connsiteX1" fmla="*/ 52465 w 1173010"/>
              <a:gd name="connsiteY1" fmla="*/ 2557703 h 3349184"/>
              <a:gd name="connsiteX2" fmla="*/ 148987 w 1173010"/>
              <a:gd name="connsiteY2" fmla="*/ 2748043 h 3349184"/>
              <a:gd name="connsiteX3" fmla="*/ 188778 w 1173010"/>
              <a:gd name="connsiteY3" fmla="*/ 1990078 h 3349184"/>
              <a:gd name="connsiteX4" fmla="*/ 328200 w 1173010"/>
              <a:gd name="connsiteY4" fmla="*/ 2404413 h 3349184"/>
              <a:gd name="connsiteX5" fmla="*/ 612708 w 1173010"/>
              <a:gd name="connsiteY5" fmla="*/ 1762265 h 3349184"/>
              <a:gd name="connsiteX6" fmla="*/ 706670 w 1173010"/>
              <a:gd name="connsiteY6" fmla="*/ 2344597 h 3349184"/>
              <a:gd name="connsiteX7" fmla="*/ 876559 w 1173010"/>
              <a:gd name="connsiteY7" fmla="*/ 2478935 h 3349184"/>
              <a:gd name="connsiteX8" fmla="*/ 1008729 w 1173010"/>
              <a:gd name="connsiteY8" fmla="*/ 1855454 h 3349184"/>
              <a:gd name="connsiteX9" fmla="*/ 1173010 w 1173010"/>
              <a:gd name="connsiteY9" fmla="*/ 0 h 3349184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328200 w 1173010"/>
              <a:gd name="connsiteY4" fmla="*/ 2404413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876559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876559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913121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913121 w 1173010"/>
              <a:gd name="connsiteY7" fmla="*/ 2478935 h 3948916"/>
              <a:gd name="connsiteX8" fmla="*/ 1118413 w 1173010"/>
              <a:gd name="connsiteY8" fmla="*/ 1612792 h 3948916"/>
              <a:gd name="connsiteX9" fmla="*/ 1173010 w 1173010"/>
              <a:gd name="connsiteY9" fmla="*/ 0 h 3948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010" h="3948916">
                <a:moveTo>
                  <a:pt x="0" y="3349183"/>
                </a:moveTo>
                <a:cubicBezTo>
                  <a:pt x="17488" y="3346685"/>
                  <a:pt x="82476" y="4039197"/>
                  <a:pt x="107307" y="3939007"/>
                </a:cubicBezTo>
                <a:cubicBezTo>
                  <a:pt x="132138" y="3838817"/>
                  <a:pt x="135409" y="3072864"/>
                  <a:pt x="148987" y="2748043"/>
                </a:cubicBezTo>
                <a:cubicBezTo>
                  <a:pt x="162565" y="2423222"/>
                  <a:pt x="138597" y="2041128"/>
                  <a:pt x="188778" y="1990078"/>
                </a:cubicBezTo>
                <a:cubicBezTo>
                  <a:pt x="238959" y="1939028"/>
                  <a:pt x="379416" y="2479714"/>
                  <a:pt x="450071" y="2441745"/>
                </a:cubicBezTo>
                <a:cubicBezTo>
                  <a:pt x="520726" y="2403776"/>
                  <a:pt x="569942" y="1778456"/>
                  <a:pt x="612708" y="1762265"/>
                </a:cubicBezTo>
                <a:cubicBezTo>
                  <a:pt x="655475" y="1746074"/>
                  <a:pt x="656601" y="2225152"/>
                  <a:pt x="706670" y="2344597"/>
                </a:cubicBezTo>
                <a:cubicBezTo>
                  <a:pt x="756739" y="2464042"/>
                  <a:pt x="844497" y="2600902"/>
                  <a:pt x="913121" y="2478935"/>
                </a:cubicBezTo>
                <a:cubicBezTo>
                  <a:pt x="981745" y="2356968"/>
                  <a:pt x="1075098" y="2025948"/>
                  <a:pt x="1118413" y="1612792"/>
                </a:cubicBezTo>
                <a:cubicBezTo>
                  <a:pt x="1161728" y="1199636"/>
                  <a:pt x="901928" y="1078919"/>
                  <a:pt x="1173010" y="0"/>
                </a:cubicBezTo>
              </a:path>
            </a:pathLst>
          </a:custGeom>
          <a:noFill/>
          <a:ln w="22225">
            <a:prstDash val="sysDash"/>
            <a:headEnd w="med" len="med"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5710024-1F79-724C-8F0F-EF19F4317DDD}"/>
              </a:ext>
            </a:extLst>
          </p:cNvPr>
          <p:cNvSpPr/>
          <p:nvPr/>
        </p:nvSpPr>
        <p:spPr>
          <a:xfrm>
            <a:off x="5906536" y="4967416"/>
            <a:ext cx="803189" cy="927935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0864AB-5A80-1548-8254-C17A315A6B62}"/>
              </a:ext>
            </a:extLst>
          </p:cNvPr>
          <p:cNvSpPr/>
          <p:nvPr/>
        </p:nvSpPr>
        <p:spPr>
          <a:xfrm>
            <a:off x="6485196" y="3640549"/>
            <a:ext cx="803189" cy="927935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66D13B-D62D-F141-9620-36DDC5323893}"/>
              </a:ext>
            </a:extLst>
          </p:cNvPr>
          <p:cNvCxnSpPr>
            <a:cxnSpLocks/>
          </p:cNvCxnSpPr>
          <p:nvPr/>
        </p:nvCxnSpPr>
        <p:spPr>
          <a:xfrm>
            <a:off x="2633185" y="3413943"/>
            <a:ext cx="3532843" cy="1689398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5053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</a:t>
            </a:r>
            <a:br>
              <a:rPr lang="en-US" dirty="0"/>
            </a:br>
            <a:r>
              <a:rPr lang="en-US" dirty="0"/>
              <a:t>                                  – Adaptive 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per-parameter learning rate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until the validation loss stops improving.</a:t>
            </a:r>
          </a:p>
          <a:p>
            <a:r>
              <a:rPr lang="en-US" dirty="0"/>
              <a:t>Adaptive learning rate: </a:t>
            </a:r>
            <a:r>
              <a:rPr lang="en-US" sz="2000" dirty="0"/>
              <a:t>Adam [</a:t>
            </a:r>
            <a:r>
              <a:rPr lang="en-US" sz="2000" dirty="0" err="1"/>
              <a:t>Kingma&amp;Ba</a:t>
            </a:r>
            <a:r>
              <a:rPr lang="en-US" sz="2000" dirty="0"/>
              <a:t>, 2015], </a:t>
            </a:r>
            <a:r>
              <a:rPr lang="en-US" sz="2000" dirty="0" err="1"/>
              <a:t>Adadelta</a:t>
            </a:r>
            <a:r>
              <a:rPr lang="en-US" sz="2000" dirty="0"/>
              <a:t> [</a:t>
            </a:r>
            <a:r>
              <a:rPr lang="en-US" sz="2000" dirty="0" err="1"/>
              <a:t>Zeiler</a:t>
            </a:r>
            <a:r>
              <a:rPr lang="en-US" sz="2000" dirty="0"/>
              <a:t>, 2015], and many more… </a:t>
            </a:r>
            <a:endParaRPr lang="en-US" dirty="0"/>
          </a:p>
          <a:p>
            <a:pPr lvl="1"/>
            <a:r>
              <a:rPr lang="en-US" dirty="0"/>
              <a:t>Approximately re-scale parameters to improve the conditioning of the Hessian.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0CC8A-8397-1D44-BEB7-13625E13A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81" y="2312769"/>
            <a:ext cx="41529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CCAEFE-B9C3-3D46-8593-3896AE594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991" y="3172769"/>
            <a:ext cx="266700" cy="215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94A4AA-49F9-6F49-98C4-D92ED9F95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7734" y="3818860"/>
            <a:ext cx="2019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87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3ADD09-100C-7B4E-A3AA-2F454B03A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Recap: Supervised Machine Learning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D79BD9-7A91-6144-BA0C-75C00D2870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all know already, but it’s important enough to warrant repetition.</a:t>
            </a:r>
          </a:p>
        </p:txBody>
      </p:sp>
    </p:spTree>
    <p:extLst>
      <p:ext uri="{BB962C8B-B14F-4D97-AF65-F5344CB8AC3E}">
        <p14:creationId xmlns:p14="http://schemas.microsoft.com/office/powerpoint/2010/main" val="38917687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with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40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How do we decide/design a </a:t>
            </a:r>
            <a:r>
              <a:rPr lang="en-US" b="1" dirty="0"/>
              <a:t>hypothesis set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Design a network architecture as a directed acyclic graph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do we decide a </a:t>
            </a:r>
            <a:r>
              <a:rPr lang="en-US" b="1" dirty="0"/>
              <a:t>loss function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Frame the problem as a conditional distribution modelling</a:t>
            </a:r>
          </a:p>
          <a:p>
            <a:pPr lvl="1"/>
            <a:r>
              <a:rPr lang="en-US" dirty="0"/>
              <a:t>The per-example loss function is a negative log-probability of a correct answer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do we </a:t>
            </a:r>
            <a:r>
              <a:rPr lang="en-US" b="1" dirty="0"/>
              <a:t>optimize</a:t>
            </a:r>
            <a:r>
              <a:rPr lang="en-US" dirty="0"/>
              <a:t> the loss function?</a:t>
            </a:r>
          </a:p>
          <a:p>
            <a:pPr lvl="1"/>
            <a:r>
              <a:rPr lang="en-US" dirty="0"/>
              <a:t>Automatic backpropagation: no manual gradient derivation</a:t>
            </a:r>
          </a:p>
          <a:p>
            <a:pPr lvl="1"/>
            <a:r>
              <a:rPr lang="en-US" dirty="0"/>
              <a:t>Stochastic gradient descent with early stopping [and adaptive learning rate]</a:t>
            </a:r>
          </a:p>
        </p:txBody>
      </p:sp>
    </p:spTree>
    <p:extLst>
      <p:ext uri="{BB962C8B-B14F-4D97-AF65-F5344CB8AC3E}">
        <p14:creationId xmlns:p14="http://schemas.microsoft.com/office/powerpoint/2010/main" val="38762000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3ADD09-100C-7B4E-A3AA-2F454B03A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1277024" cy="2852737"/>
          </a:xfrm>
        </p:spPr>
        <p:txBody>
          <a:bodyPr>
            <a:normAutofit/>
          </a:bodyPr>
          <a:lstStyle/>
          <a:p>
            <a:r>
              <a:rPr lang="en-US" sz="4800" dirty="0"/>
              <a:t>Language modeling as supervised learning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D79BD9-7A91-6144-BA0C-75C00D2870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boundary between unsupervised and 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7133436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 a sentence</a:t>
            </a:r>
          </a:p>
          <a:p>
            <a:r>
              <a:rPr lang="en-US" dirty="0"/>
              <a:t>Output: the probability of the input sentence</a:t>
            </a:r>
          </a:p>
          <a:p>
            <a:r>
              <a:rPr lang="en-US" dirty="0"/>
              <a:t>A language model captures the distribution over all possible sentences. </a:t>
            </a:r>
          </a:p>
          <a:p>
            <a:endParaRPr lang="en-US" dirty="0"/>
          </a:p>
          <a:p>
            <a:r>
              <a:rPr lang="en-US" dirty="0"/>
              <a:t>It is </a:t>
            </a:r>
            <a:r>
              <a:rPr lang="en-US" i="1" dirty="0"/>
              <a:t>unsupervised learning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We will however turn the problem into a </a:t>
            </a:r>
            <a:r>
              <a:rPr lang="en-US" i="1" dirty="0"/>
              <a:t>sequence of supervised learning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538C5A-976F-5A4C-916B-BBBFE4BFC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35" y="3391222"/>
            <a:ext cx="36195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359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equality holds exactly due to the def. of conditional distribution.</a:t>
            </a:r>
          </a:p>
          <a:p>
            <a:r>
              <a:rPr lang="en-US" dirty="0"/>
              <a:t>Unsupervised learning becomes a set of supervised problems.</a:t>
            </a:r>
          </a:p>
          <a:p>
            <a:pPr lvl="1"/>
            <a:r>
              <a:rPr lang="en-US" dirty="0"/>
              <a:t>Each conditional is a neural network classifier.</a:t>
            </a:r>
          </a:p>
          <a:p>
            <a:pPr lvl="1"/>
            <a:r>
              <a:rPr lang="en-US" dirty="0"/>
              <a:t>Input is all the previous tokens (a partial sentence).</a:t>
            </a:r>
          </a:p>
          <a:p>
            <a:pPr lvl="1"/>
            <a:r>
              <a:rPr lang="en-US" dirty="0"/>
              <a:t>Output is the distribution over all possible next tokens (classes).</a:t>
            </a:r>
          </a:p>
          <a:p>
            <a:pPr lvl="1"/>
            <a:r>
              <a:rPr lang="en-US" dirty="0"/>
              <a:t>It is a </a:t>
            </a:r>
            <a:r>
              <a:rPr lang="en-US" b="1" dirty="0"/>
              <a:t>text classification </a:t>
            </a:r>
            <a:r>
              <a:rPr lang="en-US" dirty="0"/>
              <a:t>problem.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685167"/>
            <a:ext cx="6045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311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09"/>
            <a:ext cx="10515600" cy="4351338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Each conditional is a sentence classifier: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418949"/>
            <a:ext cx="6045200" cy="3302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98D32C5-7895-EE43-B038-308939AB004C}"/>
              </a:ext>
            </a:extLst>
          </p:cNvPr>
          <p:cNvSpPr/>
          <p:nvPr/>
        </p:nvSpPr>
        <p:spPr>
          <a:xfrm>
            <a:off x="2521086" y="335197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A89EF0-FF71-8541-B5D6-5996D62C1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874" y="3473862"/>
            <a:ext cx="279400" cy="20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6074B5-D1AA-EC4C-AC5D-56AB64B2D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74" y="4168697"/>
            <a:ext cx="292100" cy="20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2D34CC-036A-BF44-88FF-CBE31269B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0199" y="4725314"/>
            <a:ext cx="38100" cy="2921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368EE2E-2580-2E43-AE24-9DEA1F8C5B84}"/>
              </a:ext>
            </a:extLst>
          </p:cNvPr>
          <p:cNvSpPr/>
          <p:nvPr/>
        </p:nvSpPr>
        <p:spPr>
          <a:xfrm>
            <a:off x="2504846" y="40466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955690-39C5-9C49-A233-C28A90B652FF}"/>
              </a:ext>
            </a:extLst>
          </p:cNvPr>
          <p:cNvSpPr/>
          <p:nvPr/>
        </p:nvSpPr>
        <p:spPr>
          <a:xfrm>
            <a:off x="2493174" y="525437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30ED6E-A45E-8A4A-B4D3-9F9F143B4772}"/>
              </a:ext>
            </a:extLst>
          </p:cNvPr>
          <p:cNvSpPr/>
          <p:nvPr/>
        </p:nvSpPr>
        <p:spPr>
          <a:xfrm>
            <a:off x="3473887" y="328735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52288B-3DA8-0B4C-80DC-E8C3A437F459}"/>
              </a:ext>
            </a:extLst>
          </p:cNvPr>
          <p:cNvSpPr/>
          <p:nvPr/>
        </p:nvSpPr>
        <p:spPr>
          <a:xfrm>
            <a:off x="3464071" y="398204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D29D61-6771-8049-820D-25783A65B090}"/>
              </a:ext>
            </a:extLst>
          </p:cNvPr>
          <p:cNvSpPr/>
          <p:nvPr/>
        </p:nvSpPr>
        <p:spPr>
          <a:xfrm>
            <a:off x="3429116" y="520650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0B8EC14-36FB-4A4D-A72D-FC799D7D6EDD}"/>
              </a:ext>
            </a:extLst>
          </p:cNvPr>
          <p:cNvSpPr/>
          <p:nvPr/>
        </p:nvSpPr>
        <p:spPr>
          <a:xfrm>
            <a:off x="3017096" y="6175008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B4E908-E53D-7A44-BF61-DAD50EAF0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483" y="6276202"/>
            <a:ext cx="330200" cy="2413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DDF8856-B6BB-5546-AA82-13EBA8222934}"/>
              </a:ext>
            </a:extLst>
          </p:cNvPr>
          <p:cNvCxnSpPr>
            <a:stCxn id="7" idx="6"/>
            <a:endCxn id="14" idx="1"/>
          </p:cNvCxnSpPr>
          <p:nvPr/>
        </p:nvCxnSpPr>
        <p:spPr>
          <a:xfrm flipV="1">
            <a:off x="2968061" y="357546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4525C2-650F-1A4E-994B-3707A46CC4FE}"/>
              </a:ext>
            </a:extLst>
          </p:cNvPr>
          <p:cNvCxnSpPr>
            <a:cxnSpLocks/>
            <a:stCxn id="12" idx="6"/>
            <a:endCxn id="15" idx="1"/>
          </p:cNvCxnSpPr>
          <p:nvPr/>
        </p:nvCxnSpPr>
        <p:spPr>
          <a:xfrm flipV="1">
            <a:off x="2951821" y="4270154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383B98A-9124-7C4B-8B39-C0F2EC6AD215}"/>
              </a:ext>
            </a:extLst>
          </p:cNvPr>
          <p:cNvCxnSpPr>
            <a:cxnSpLocks/>
            <a:stCxn id="13" idx="6"/>
            <a:endCxn id="16" idx="1"/>
          </p:cNvCxnSpPr>
          <p:nvPr/>
        </p:nvCxnSpPr>
        <p:spPr>
          <a:xfrm>
            <a:off x="2940149" y="5477864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325B2A7-B8B5-6D42-83B4-D520C3101381}"/>
              </a:ext>
            </a:extLst>
          </p:cNvPr>
          <p:cNvCxnSpPr>
            <a:cxnSpLocks/>
            <a:stCxn id="17" idx="0"/>
            <a:endCxn id="16" idx="1"/>
          </p:cNvCxnSpPr>
          <p:nvPr/>
        </p:nvCxnSpPr>
        <p:spPr>
          <a:xfrm rot="5400000" flipH="1" flipV="1">
            <a:off x="2994652" y="5740544"/>
            <a:ext cx="680397" cy="18853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2CE4701D-D0CA-AF42-A43D-36B8635674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2474" y="5392126"/>
            <a:ext cx="584200" cy="2032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5A99C7D-FFF7-9744-9082-21C10621637F}"/>
              </a:ext>
            </a:extLst>
          </p:cNvPr>
          <p:cNvSpPr/>
          <p:nvPr/>
        </p:nvSpPr>
        <p:spPr>
          <a:xfrm rot="5400000">
            <a:off x="4029233" y="4129669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54651F-1F79-774B-A00C-A69E8511983C}"/>
              </a:ext>
            </a:extLst>
          </p:cNvPr>
          <p:cNvSpPr txBox="1"/>
          <p:nvPr/>
        </p:nvSpPr>
        <p:spPr>
          <a:xfrm>
            <a:off x="9491240" y="6536809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See Lecture 2.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8C51B3-9C98-9D43-A506-BCAC41A35CE2}"/>
              </a:ext>
            </a:extLst>
          </p:cNvPr>
          <p:cNvCxnSpPr>
            <a:stCxn id="14" idx="3"/>
          </p:cNvCxnSpPr>
          <p:nvPr/>
        </p:nvCxnSpPr>
        <p:spPr>
          <a:xfrm flipV="1">
            <a:off x="4410495" y="3575461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36AE11C-64F3-0E48-A076-4B9CAE7F112D}"/>
              </a:ext>
            </a:extLst>
          </p:cNvPr>
          <p:cNvCxnSpPr/>
          <p:nvPr/>
        </p:nvCxnSpPr>
        <p:spPr>
          <a:xfrm flipV="1">
            <a:off x="4388110" y="4270152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929D8EB-21E8-B24D-ABA4-FA8BB0DCD6AD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4365724" y="5494611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94702E2-1299-6E4A-B9DA-908A7F66D78A}"/>
              </a:ext>
            </a:extLst>
          </p:cNvPr>
          <p:cNvSpPr/>
          <p:nvPr/>
        </p:nvSpPr>
        <p:spPr>
          <a:xfrm>
            <a:off x="8089160" y="4332443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D23553-6EA4-324F-81A2-2B9B09C05264}"/>
              </a:ext>
            </a:extLst>
          </p:cNvPr>
          <p:cNvSpPr/>
          <p:nvPr/>
        </p:nvSpPr>
        <p:spPr>
          <a:xfrm>
            <a:off x="6317194" y="42183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385447F-4EED-AD47-B12E-B465E785E449}"/>
              </a:ext>
            </a:extLst>
          </p:cNvPr>
          <p:cNvSpPr/>
          <p:nvPr/>
        </p:nvSpPr>
        <p:spPr>
          <a:xfrm>
            <a:off x="8226320" y="4430926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C449E-F9A7-B34A-BFAE-2401AF83F30A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>
            <a:off x="7699428" y="4530637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BEB8A99C-B18A-EC40-9593-89EAC61BA3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0524" y="4464816"/>
            <a:ext cx="381000" cy="1778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04F0A04-9E90-8F40-825C-4A5BABD21E39}"/>
              </a:ext>
            </a:extLst>
          </p:cNvPr>
          <p:cNvSpPr/>
          <p:nvPr/>
        </p:nvSpPr>
        <p:spPr>
          <a:xfrm>
            <a:off x="9088636" y="5014709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B86C463-6B39-A746-B67A-686DF09B8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4116" y="5062260"/>
            <a:ext cx="229390" cy="237583"/>
          </a:xfrm>
          <a:prstGeom prst="rect">
            <a:avLst/>
          </a:prstGeom>
        </p:spPr>
      </p:pic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F2E2C23F-EE7F-8342-96A6-956937A254F8}"/>
              </a:ext>
            </a:extLst>
          </p:cNvPr>
          <p:cNvCxnSpPr>
            <a:stCxn id="34" idx="2"/>
            <a:endCxn id="37" idx="1"/>
          </p:cNvCxnSpPr>
          <p:nvPr/>
        </p:nvCxnSpPr>
        <p:spPr>
          <a:xfrm rot="16200000" flipH="1">
            <a:off x="8530484" y="4622899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EC0C7137-CC59-DA49-8C1F-53858164D9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9911" y="4464816"/>
            <a:ext cx="177800" cy="1524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075F1C9-A32B-E448-84EE-3FA9241984DE}"/>
              </a:ext>
            </a:extLst>
          </p:cNvPr>
          <p:cNvSpPr/>
          <p:nvPr/>
        </p:nvSpPr>
        <p:spPr>
          <a:xfrm>
            <a:off x="9097344" y="4432422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BC57B5E-D94C-1B44-8BD0-06E133E2A5B0}"/>
              </a:ext>
            </a:extLst>
          </p:cNvPr>
          <p:cNvCxnSpPr>
            <a:cxnSpLocks/>
            <a:stCxn id="34" idx="3"/>
            <a:endCxn id="41" idx="1"/>
          </p:cNvCxnSpPr>
          <p:nvPr/>
        </p:nvCxnSpPr>
        <p:spPr>
          <a:xfrm>
            <a:off x="8759845" y="4545614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3A4A7B0-9B44-1C46-909D-B41F67257F2D}"/>
              </a:ext>
            </a:extLst>
          </p:cNvPr>
          <p:cNvCxnSpPr>
            <a:cxnSpLocks/>
            <a:stCxn id="37" idx="0"/>
            <a:endCxn id="41" idx="2"/>
          </p:cNvCxnSpPr>
          <p:nvPr/>
        </p:nvCxnSpPr>
        <p:spPr>
          <a:xfrm flipV="1">
            <a:off x="9248812" y="4658845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232E3A95-1479-F945-AD6A-C375E77D2101}"/>
              </a:ext>
            </a:extLst>
          </p:cNvPr>
          <p:cNvSpPr/>
          <p:nvPr/>
        </p:nvSpPr>
        <p:spPr>
          <a:xfrm rot="5400000">
            <a:off x="4598672" y="4379192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CE302E0-63B9-3546-B558-D52B486A665E}"/>
              </a:ext>
            </a:extLst>
          </p:cNvPr>
          <p:cNvCxnSpPr>
            <a:cxnSpLocks/>
            <a:stCxn id="45" idx="0"/>
            <a:endCxn id="33" idx="1"/>
          </p:cNvCxnSpPr>
          <p:nvPr/>
        </p:nvCxnSpPr>
        <p:spPr>
          <a:xfrm flipV="1">
            <a:off x="6002200" y="4530637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BB9C59AE-2034-284E-BBBA-4674B27F9B61}"/>
              </a:ext>
            </a:extLst>
          </p:cNvPr>
          <p:cNvSpPr/>
          <p:nvPr/>
        </p:nvSpPr>
        <p:spPr>
          <a:xfrm>
            <a:off x="5690512" y="6203851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09673B7-751D-1348-824B-79B58B167D07}"/>
              </a:ext>
            </a:extLst>
          </p:cNvPr>
          <p:cNvCxnSpPr>
            <a:cxnSpLocks/>
            <a:stCxn id="47" idx="7"/>
            <a:endCxn id="33" idx="2"/>
          </p:cNvCxnSpPr>
          <p:nvPr/>
        </p:nvCxnSpPr>
        <p:spPr>
          <a:xfrm flipV="1">
            <a:off x="6072029" y="4842969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6CCA4166-99B0-4945-B50D-85CE773A38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4149" y="6307937"/>
            <a:ext cx="139700" cy="2286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CCDF719-B85D-EA4E-BE63-2956F0B092A5}"/>
              </a:ext>
            </a:extLst>
          </p:cNvPr>
          <p:cNvSpPr txBox="1"/>
          <p:nvPr/>
        </p:nvSpPr>
        <p:spPr>
          <a:xfrm>
            <a:off x="8254505" y="400256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C3F20D91-4765-A14E-A016-F46433F9EA87}"/>
              </a:ext>
            </a:extLst>
          </p:cNvPr>
          <p:cNvSpPr/>
          <p:nvPr/>
        </p:nvSpPr>
        <p:spPr>
          <a:xfrm>
            <a:off x="5036895" y="2361357"/>
            <a:ext cx="266253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53A16F0E-02A4-CF4E-A17B-DCCB867174E3}"/>
              </a:ext>
            </a:extLst>
          </p:cNvPr>
          <p:cNvSpPr/>
          <p:nvPr/>
        </p:nvSpPr>
        <p:spPr>
          <a:xfrm>
            <a:off x="1056412" y="2765896"/>
            <a:ext cx="2417475" cy="42386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116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4569"/>
            <a:ext cx="10515600" cy="4732193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r>
              <a:rPr lang="en-US" dirty="0"/>
              <a:t>Loss function: the sum of negative log-probabilities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BC9B4D-2A8B-764D-97CA-25AD3C5FD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096" y="2274821"/>
            <a:ext cx="4597400" cy="93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19BE3-8090-714B-B745-E720196C8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487" y="1237480"/>
            <a:ext cx="2087577" cy="686581"/>
          </a:xfrm>
          <a:prstGeom prst="rect">
            <a:avLst/>
          </a:prstGeom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1061F29D-84E5-4248-BF64-4684114811CB}"/>
              </a:ext>
            </a:extLst>
          </p:cNvPr>
          <p:cNvSpPr/>
          <p:nvPr/>
        </p:nvSpPr>
        <p:spPr>
          <a:xfrm>
            <a:off x="2715046" y="360134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232F9A92-C850-F14C-B5F7-475EAE5EA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834" y="3723234"/>
            <a:ext cx="279400" cy="2032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29F5A8-7858-E04B-8B81-80DCB3056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134" y="4418069"/>
            <a:ext cx="292100" cy="2032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D59A73B2-6681-7249-93E8-095BC191F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4159" y="4974686"/>
            <a:ext cx="38100" cy="292100"/>
          </a:xfrm>
          <a:prstGeom prst="rect">
            <a:avLst/>
          </a:prstGeom>
        </p:spPr>
      </p:pic>
      <p:sp>
        <p:nvSpPr>
          <p:cNvPr id="66" name="Oval 65">
            <a:extLst>
              <a:ext uri="{FF2B5EF4-FFF2-40B4-BE49-F238E27FC236}">
                <a16:creationId xmlns:a16="http://schemas.microsoft.com/office/drawing/2014/main" id="{19BDE60B-9508-1B42-9A97-1E056BF7AB9E}"/>
              </a:ext>
            </a:extLst>
          </p:cNvPr>
          <p:cNvSpPr/>
          <p:nvPr/>
        </p:nvSpPr>
        <p:spPr>
          <a:xfrm>
            <a:off x="2698806" y="4296039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6B2E5D9-43E7-4C4B-8048-57F8B4033024}"/>
              </a:ext>
            </a:extLst>
          </p:cNvPr>
          <p:cNvSpPr/>
          <p:nvPr/>
        </p:nvSpPr>
        <p:spPr>
          <a:xfrm>
            <a:off x="2687134" y="5503748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CAAE138-FCA9-574C-A533-D4F67C8384E6}"/>
              </a:ext>
            </a:extLst>
          </p:cNvPr>
          <p:cNvSpPr/>
          <p:nvPr/>
        </p:nvSpPr>
        <p:spPr>
          <a:xfrm>
            <a:off x="3667847" y="353672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3BAB622-D98F-6748-B3CF-E7F82D5390D0}"/>
              </a:ext>
            </a:extLst>
          </p:cNvPr>
          <p:cNvSpPr/>
          <p:nvPr/>
        </p:nvSpPr>
        <p:spPr>
          <a:xfrm>
            <a:off x="3658031" y="4231416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7DC1A8F-42F3-154D-9767-8E6A90896132}"/>
              </a:ext>
            </a:extLst>
          </p:cNvPr>
          <p:cNvSpPr/>
          <p:nvPr/>
        </p:nvSpPr>
        <p:spPr>
          <a:xfrm>
            <a:off x="3623076" y="5455873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90BFE36-5956-1F47-8660-A59AE3EFE825}"/>
              </a:ext>
            </a:extLst>
          </p:cNvPr>
          <p:cNvSpPr/>
          <p:nvPr/>
        </p:nvSpPr>
        <p:spPr>
          <a:xfrm>
            <a:off x="1807043" y="3602989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A322CA12-2D92-C344-97C6-1DE09815A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5430" y="3704183"/>
            <a:ext cx="330200" cy="2413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3C3E4E0-3F69-3346-A4A9-102746968122}"/>
              </a:ext>
            </a:extLst>
          </p:cNvPr>
          <p:cNvCxnSpPr>
            <a:stCxn id="62" idx="6"/>
            <a:endCxn id="68" idx="1"/>
          </p:cNvCxnSpPr>
          <p:nvPr/>
        </p:nvCxnSpPr>
        <p:spPr>
          <a:xfrm flipV="1">
            <a:off x="3162021" y="3824834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8129611-B940-4648-99D0-80449C0C5ECB}"/>
              </a:ext>
            </a:extLst>
          </p:cNvPr>
          <p:cNvCxnSpPr>
            <a:cxnSpLocks/>
            <a:stCxn id="66" idx="6"/>
            <a:endCxn id="69" idx="1"/>
          </p:cNvCxnSpPr>
          <p:nvPr/>
        </p:nvCxnSpPr>
        <p:spPr>
          <a:xfrm flipV="1">
            <a:off x="3145781" y="4519526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5865A97-3213-3247-B984-EFA708FFF357}"/>
              </a:ext>
            </a:extLst>
          </p:cNvPr>
          <p:cNvCxnSpPr>
            <a:cxnSpLocks/>
            <a:stCxn id="67" idx="6"/>
            <a:endCxn id="70" idx="1"/>
          </p:cNvCxnSpPr>
          <p:nvPr/>
        </p:nvCxnSpPr>
        <p:spPr>
          <a:xfrm>
            <a:off x="3134109" y="5727236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>
            <a:extLst>
              <a:ext uri="{FF2B5EF4-FFF2-40B4-BE49-F238E27FC236}">
                <a16:creationId xmlns:a16="http://schemas.microsoft.com/office/drawing/2014/main" id="{BC75C9E0-536F-0A4C-90F9-36B529139C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6434" y="5641498"/>
            <a:ext cx="584200" cy="20320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98DE9D37-A3D9-C04D-8F9A-47D5EAC6DE34}"/>
              </a:ext>
            </a:extLst>
          </p:cNvPr>
          <p:cNvSpPr/>
          <p:nvPr/>
        </p:nvSpPr>
        <p:spPr>
          <a:xfrm rot="5400000">
            <a:off x="4223193" y="4379041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4EA0427-0734-9A4F-AEBD-06A3A052940F}"/>
              </a:ext>
            </a:extLst>
          </p:cNvPr>
          <p:cNvCxnSpPr>
            <a:stCxn id="68" idx="3"/>
          </p:cNvCxnSpPr>
          <p:nvPr/>
        </p:nvCxnSpPr>
        <p:spPr>
          <a:xfrm flipV="1">
            <a:off x="4604455" y="3824833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B73F43-F357-6F4F-B19D-156C6E2172E9}"/>
              </a:ext>
            </a:extLst>
          </p:cNvPr>
          <p:cNvCxnSpPr/>
          <p:nvPr/>
        </p:nvCxnSpPr>
        <p:spPr>
          <a:xfrm flipV="1">
            <a:off x="4582070" y="4519524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AC3C434-AF4A-9841-9128-191718AEDA0A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4559684" y="5743983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68833E17-5F84-C648-A8B7-2F5E2FA4A059}"/>
              </a:ext>
            </a:extLst>
          </p:cNvPr>
          <p:cNvSpPr/>
          <p:nvPr/>
        </p:nvSpPr>
        <p:spPr>
          <a:xfrm>
            <a:off x="8283120" y="4581815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E716637-5CE4-5A46-BA51-471DCCD15C07}"/>
              </a:ext>
            </a:extLst>
          </p:cNvPr>
          <p:cNvSpPr/>
          <p:nvPr/>
        </p:nvSpPr>
        <p:spPr>
          <a:xfrm>
            <a:off x="6511154" y="4467677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B331E65-BEB0-3644-8A68-48C160665293}"/>
              </a:ext>
            </a:extLst>
          </p:cNvPr>
          <p:cNvSpPr/>
          <p:nvPr/>
        </p:nvSpPr>
        <p:spPr>
          <a:xfrm>
            <a:off x="8420280" y="4680298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5AD67FB-2700-D14D-B8D8-FCAF93285870}"/>
              </a:ext>
            </a:extLst>
          </p:cNvPr>
          <p:cNvCxnSpPr>
            <a:cxnSpLocks/>
            <a:stCxn id="83" idx="3"/>
            <a:endCxn id="84" idx="1"/>
          </p:cNvCxnSpPr>
          <p:nvPr/>
        </p:nvCxnSpPr>
        <p:spPr>
          <a:xfrm>
            <a:off x="7893388" y="4780009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5FAB49A4-73F0-4547-BD9C-FBCC00983D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94484" y="4714188"/>
            <a:ext cx="381000" cy="17780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763B3752-36EB-5549-AB49-2D7024A5EEDC}"/>
              </a:ext>
            </a:extLst>
          </p:cNvPr>
          <p:cNvSpPr/>
          <p:nvPr/>
        </p:nvSpPr>
        <p:spPr>
          <a:xfrm>
            <a:off x="9282596" y="5264081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5BE2B80-E6BB-384E-8923-1DD97D0A42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28076" y="5311632"/>
            <a:ext cx="229390" cy="237583"/>
          </a:xfrm>
          <a:prstGeom prst="rect">
            <a:avLst/>
          </a:prstGeom>
        </p:spPr>
      </p:pic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EAB62486-8A30-1C48-8F36-D5A3549FB3AC}"/>
              </a:ext>
            </a:extLst>
          </p:cNvPr>
          <p:cNvCxnSpPr>
            <a:stCxn id="84" idx="2"/>
            <a:endCxn id="87" idx="1"/>
          </p:cNvCxnSpPr>
          <p:nvPr/>
        </p:nvCxnSpPr>
        <p:spPr>
          <a:xfrm rot="16200000" flipH="1">
            <a:off x="8724444" y="4872271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46EEC680-B984-5B4A-8265-6673BC3C421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53871" y="4714188"/>
            <a:ext cx="177800" cy="15240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E114ED0C-439C-F74F-9049-893C9D155902}"/>
              </a:ext>
            </a:extLst>
          </p:cNvPr>
          <p:cNvSpPr/>
          <p:nvPr/>
        </p:nvSpPr>
        <p:spPr>
          <a:xfrm>
            <a:off x="9291304" y="4681794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9987E02-F958-DA4A-85D4-049639654569}"/>
              </a:ext>
            </a:extLst>
          </p:cNvPr>
          <p:cNvCxnSpPr>
            <a:cxnSpLocks/>
            <a:stCxn id="84" idx="3"/>
            <a:endCxn id="91" idx="1"/>
          </p:cNvCxnSpPr>
          <p:nvPr/>
        </p:nvCxnSpPr>
        <p:spPr>
          <a:xfrm>
            <a:off x="8953805" y="4794986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91A9AFE-8FF3-8E42-8D71-D82747AAE82D}"/>
              </a:ext>
            </a:extLst>
          </p:cNvPr>
          <p:cNvCxnSpPr>
            <a:cxnSpLocks/>
            <a:stCxn id="87" idx="0"/>
            <a:endCxn id="91" idx="2"/>
          </p:cNvCxnSpPr>
          <p:nvPr/>
        </p:nvCxnSpPr>
        <p:spPr>
          <a:xfrm flipV="1">
            <a:off x="9442772" y="4908217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4DA4F943-984B-2949-9B03-83F8920F3792}"/>
              </a:ext>
            </a:extLst>
          </p:cNvPr>
          <p:cNvSpPr/>
          <p:nvPr/>
        </p:nvSpPr>
        <p:spPr>
          <a:xfrm rot="5400000">
            <a:off x="4792632" y="4628564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7FA960D4-0799-F948-A347-D6B73B7E697E}"/>
              </a:ext>
            </a:extLst>
          </p:cNvPr>
          <p:cNvCxnSpPr>
            <a:cxnSpLocks/>
            <a:stCxn id="94" idx="0"/>
            <a:endCxn id="83" idx="1"/>
          </p:cNvCxnSpPr>
          <p:nvPr/>
        </p:nvCxnSpPr>
        <p:spPr>
          <a:xfrm flipV="1">
            <a:off x="6196160" y="4780009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D0D2F1F1-6124-A54D-BB86-FC7512B8F9A4}"/>
              </a:ext>
            </a:extLst>
          </p:cNvPr>
          <p:cNvSpPr/>
          <p:nvPr/>
        </p:nvSpPr>
        <p:spPr>
          <a:xfrm>
            <a:off x="1233013" y="360134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BF512E0C-AB6E-E345-BC22-0BD3B9CFA3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86650" y="3705433"/>
            <a:ext cx="139700" cy="228600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0537026D-0703-B442-8CB0-04FE8E5BDB4C}"/>
              </a:ext>
            </a:extLst>
          </p:cNvPr>
          <p:cNvSpPr txBox="1"/>
          <p:nvPr/>
        </p:nvSpPr>
        <p:spPr>
          <a:xfrm>
            <a:off x="8448465" y="4251937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9DFBA003-2150-974F-B3C6-33755DE770CA}"/>
              </a:ext>
            </a:extLst>
          </p:cNvPr>
          <p:cNvCxnSpPr>
            <a:stCxn id="71" idx="0"/>
            <a:endCxn id="68" idx="1"/>
          </p:cNvCxnSpPr>
          <p:nvPr/>
        </p:nvCxnSpPr>
        <p:spPr>
          <a:xfrm rot="16200000" flipH="1">
            <a:off x="2738266" y="2895253"/>
            <a:ext cx="221845" cy="1637316"/>
          </a:xfrm>
          <a:prstGeom prst="bentConnector4">
            <a:avLst>
              <a:gd name="adj1" fmla="val -103045"/>
              <a:gd name="adj2" fmla="val 8390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79D42B42-9652-B84A-9253-D9B6C36016DE}"/>
              </a:ext>
            </a:extLst>
          </p:cNvPr>
          <p:cNvCxnSpPr>
            <a:cxnSpLocks/>
            <a:stCxn id="71" idx="0"/>
            <a:endCxn id="69" idx="1"/>
          </p:cNvCxnSpPr>
          <p:nvPr/>
        </p:nvCxnSpPr>
        <p:spPr>
          <a:xfrm rot="16200000" flipH="1">
            <a:off x="2386012" y="3247507"/>
            <a:ext cx="916537" cy="1627500"/>
          </a:xfrm>
          <a:prstGeom prst="bentConnector4">
            <a:avLst>
              <a:gd name="adj1" fmla="val -24942"/>
              <a:gd name="adj2" fmla="val 841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>
            <a:extLst>
              <a:ext uri="{FF2B5EF4-FFF2-40B4-BE49-F238E27FC236}">
                <a16:creationId xmlns:a16="http://schemas.microsoft.com/office/drawing/2014/main" id="{29AEDDBD-A128-AB42-9ADA-A48F325AF213}"/>
              </a:ext>
            </a:extLst>
          </p:cNvPr>
          <p:cNvCxnSpPr>
            <a:cxnSpLocks/>
            <a:stCxn id="71" idx="0"/>
            <a:endCxn id="70" idx="1"/>
          </p:cNvCxnSpPr>
          <p:nvPr/>
        </p:nvCxnSpPr>
        <p:spPr>
          <a:xfrm rot="16200000" flipH="1">
            <a:off x="1756306" y="3877214"/>
            <a:ext cx="2140994" cy="1592545"/>
          </a:xfrm>
          <a:prstGeom prst="bentConnector4">
            <a:avLst>
              <a:gd name="adj1" fmla="val -10677"/>
              <a:gd name="adj2" fmla="val 86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D6E02CC9-2F3D-654E-A797-247DF93FCDE4}"/>
              </a:ext>
            </a:extLst>
          </p:cNvPr>
          <p:cNvCxnSpPr>
            <a:cxnSpLocks/>
            <a:stCxn id="96" idx="0"/>
            <a:endCxn id="83" idx="0"/>
          </p:cNvCxnSpPr>
          <p:nvPr/>
        </p:nvCxnSpPr>
        <p:spPr>
          <a:xfrm rot="16200000" flipH="1">
            <a:off x="3896221" y="1161627"/>
            <a:ext cx="866330" cy="5745770"/>
          </a:xfrm>
          <a:prstGeom prst="bentConnector3">
            <a:avLst>
              <a:gd name="adj1" fmla="val -327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E97C7996-00D4-B34E-99AC-C1F1CD32D65F}"/>
              </a:ext>
            </a:extLst>
          </p:cNvPr>
          <p:cNvSpPr/>
          <p:nvPr/>
        </p:nvSpPr>
        <p:spPr>
          <a:xfrm>
            <a:off x="2687134" y="619208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5252578-366A-B244-9AB5-31D7A25A8F6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77271" y="6321021"/>
            <a:ext cx="266700" cy="20320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AEAC3800-55BE-DB43-A74E-5CFDA5FBD924}"/>
              </a:ext>
            </a:extLst>
          </p:cNvPr>
          <p:cNvSpPr/>
          <p:nvPr/>
        </p:nvSpPr>
        <p:spPr>
          <a:xfrm>
            <a:off x="8295864" y="6221409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32F592EC-E6FD-6349-9CC4-E1B0B7473400}"/>
              </a:ext>
            </a:extLst>
          </p:cNvPr>
          <p:cNvCxnSpPr>
            <a:cxnSpLocks/>
            <a:stCxn id="103" idx="6"/>
            <a:endCxn id="105" idx="1"/>
          </p:cNvCxnSpPr>
          <p:nvPr/>
        </p:nvCxnSpPr>
        <p:spPr>
          <a:xfrm>
            <a:off x="3134109" y="6415573"/>
            <a:ext cx="5161755" cy="14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06F05E0-C68F-C346-87F2-4D874964D77D}"/>
              </a:ext>
            </a:extLst>
          </p:cNvPr>
          <p:cNvCxnSpPr>
            <a:cxnSpLocks/>
          </p:cNvCxnSpPr>
          <p:nvPr/>
        </p:nvCxnSpPr>
        <p:spPr>
          <a:xfrm>
            <a:off x="1455244" y="8219262"/>
            <a:ext cx="5161755" cy="14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CA0C8C0B-4A64-624A-978B-B39BACF4CCD2}"/>
              </a:ext>
            </a:extLst>
          </p:cNvPr>
          <p:cNvCxnSpPr>
            <a:cxnSpLocks/>
            <a:stCxn id="82" idx="2"/>
            <a:endCxn id="105" idx="0"/>
          </p:cNvCxnSpPr>
          <p:nvPr/>
        </p:nvCxnSpPr>
        <p:spPr>
          <a:xfrm>
            <a:off x="8984160" y="5674118"/>
            <a:ext cx="0" cy="547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559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6176"/>
            <a:ext cx="10515600" cy="5401823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A natural way to score a sentence:</a:t>
            </a:r>
          </a:p>
          <a:p>
            <a:pPr lvl="1"/>
            <a:r>
              <a:rPr lang="en-US" dirty="0"/>
              <a:t>In Korea, more than half of residents speak Korean.</a:t>
            </a:r>
          </a:p>
          <a:p>
            <a:pPr lvl="1"/>
            <a:r>
              <a:rPr lang="en-US" dirty="0"/>
              <a:t>“In” is a reasonable token to start a sentence.</a:t>
            </a:r>
          </a:p>
          <a:p>
            <a:pPr lvl="1"/>
            <a:r>
              <a:rPr lang="en-US" dirty="0"/>
              <a:t>“Korea” is pretty likely given “In”</a:t>
            </a:r>
          </a:p>
          <a:p>
            <a:pPr lvl="1"/>
            <a:r>
              <a:rPr lang="en-US" dirty="0"/>
              <a:t>“more” is okay token to follow “In Korea”</a:t>
            </a:r>
          </a:p>
          <a:p>
            <a:pPr lvl="1"/>
            <a:r>
              <a:rPr lang="en-US" dirty="0"/>
              <a:t>“than” is very likely after “In Korea, more”</a:t>
            </a:r>
          </a:p>
          <a:p>
            <a:pPr lvl="1"/>
            <a:r>
              <a:rPr lang="en-US" dirty="0"/>
              <a:t>“half” is also very likely after “In Korea, more than”</a:t>
            </a:r>
          </a:p>
          <a:p>
            <a:pPr lvl="1"/>
            <a:endParaRPr lang="en-US" dirty="0"/>
          </a:p>
          <a:p>
            <a:r>
              <a:rPr lang="en-US" dirty="0"/>
              <a:t>Sum all these scores and get the sentence score.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315719"/>
            <a:ext cx="6045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4F5E9-246A-BE44-8465-FCEB05EB4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931" y="5628993"/>
            <a:ext cx="381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211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A natural way to score a sentence:</a:t>
            </a:r>
          </a:p>
          <a:p>
            <a:pPr lvl="1"/>
            <a:r>
              <a:rPr lang="en-US" dirty="0"/>
              <a:t>“In Korea, more than half of residents speak Korean.”</a:t>
            </a:r>
            <a:br>
              <a:rPr lang="en-US" dirty="0"/>
            </a:br>
            <a:r>
              <a:rPr lang="en-US" dirty="0"/>
              <a:t>vs.</a:t>
            </a:r>
            <a:br>
              <a:rPr lang="en-US" dirty="0"/>
            </a:br>
            <a:r>
              <a:rPr lang="en-US" dirty="0"/>
              <a:t>“In Korea, more than half of residents speak Finnish.”</a:t>
            </a:r>
          </a:p>
          <a:p>
            <a:pPr lvl="1"/>
            <a:r>
              <a:rPr lang="en-US" dirty="0"/>
              <a:t>The former is more likely (=higher probability) than the latter.</a:t>
            </a:r>
          </a:p>
          <a:p>
            <a:r>
              <a:rPr lang="en-US" dirty="0"/>
              <a:t>This is precisely what                   computes over the sentence.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675934"/>
            <a:ext cx="6045200" cy="330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F9034D-DE0D-C547-83B4-1A30FE28426F}"/>
              </a:ext>
            </a:extLst>
          </p:cNvPr>
          <p:cNvSpPr/>
          <p:nvPr/>
        </p:nvSpPr>
        <p:spPr>
          <a:xfrm>
            <a:off x="4268809" y="5113045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269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56111"/>
          </a:xfrm>
        </p:spPr>
        <p:txBody>
          <a:bodyPr/>
          <a:lstStyle/>
          <a:p>
            <a:r>
              <a:rPr lang="en-US" dirty="0"/>
              <a:t>Let’s back up a little… </a:t>
            </a:r>
          </a:p>
          <a:p>
            <a:r>
              <a:rPr lang="en-US" dirty="0"/>
              <a:t>What would we do </a:t>
            </a:r>
            <a:r>
              <a:rPr lang="en-US" i="1" dirty="0"/>
              <a:t>without</a:t>
            </a:r>
            <a:r>
              <a:rPr lang="en-US" dirty="0"/>
              <a:t> a neural network?</a:t>
            </a:r>
          </a:p>
          <a:p>
            <a:r>
              <a:rPr lang="en-US" dirty="0"/>
              <a:t>Assume a Markovian property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turned out to be crucial, and we will discuss why shortly.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AB685E-E355-554D-BF37-A3A1031AC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150" y="3429000"/>
            <a:ext cx="6489700" cy="9398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C15A40D-4CD4-B94E-AC0B-C4F5122847AC}"/>
              </a:ext>
            </a:extLst>
          </p:cNvPr>
          <p:cNvSpPr/>
          <p:nvPr/>
        </p:nvSpPr>
        <p:spPr>
          <a:xfrm>
            <a:off x="5746758" y="3332748"/>
            <a:ext cx="3758189" cy="112093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5121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5611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r>
              <a:rPr lang="en-US" dirty="0"/>
              <a:t>Recall the def. of conditional and marginal probabilities: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   : all possible tokens (=vocabulary)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A1415A-DFA8-1F45-AE4F-26F1CE94E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787" y="2885209"/>
            <a:ext cx="35941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A9C6DF-4EEB-F141-8855-0A2E8FBBD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0" y="3864336"/>
            <a:ext cx="8559800" cy="1663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FC075A-AD13-BB45-A8B3-F0569FB44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384" y="5821543"/>
            <a:ext cx="241300" cy="241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00D1C3-F65C-FD4E-AF1D-D7631C0A0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2866" y="1725593"/>
            <a:ext cx="6489700" cy="9398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A4B5626-65EF-A94E-A887-22A261D708D7}"/>
              </a:ext>
            </a:extLst>
          </p:cNvPr>
          <p:cNvSpPr/>
          <p:nvPr/>
        </p:nvSpPr>
        <p:spPr>
          <a:xfrm>
            <a:off x="5638474" y="1629341"/>
            <a:ext cx="3758189" cy="112093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00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Provided: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set of </a:t>
            </a:r>
            <a:r>
              <a:rPr lang="en-US" i="1" dirty="0"/>
              <a:t>N</a:t>
            </a:r>
            <a:r>
              <a:rPr lang="en-US" dirty="0"/>
              <a:t> input-output “training” examples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per-example loss function⭑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Evaluation sets*: validation and test examples</a:t>
            </a:r>
          </a:p>
          <a:p>
            <a:r>
              <a:rPr lang="en-US" dirty="0"/>
              <a:t>What we must decide: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Hypothesis sets      </a:t>
            </a:r>
          </a:p>
          <a:p>
            <a:pPr lvl="2"/>
            <a:r>
              <a:rPr lang="en-US" dirty="0"/>
              <a:t>Each set consists of all compatible models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6727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987" y="3519921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151" y="3900704"/>
            <a:ext cx="1397000" cy="292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3F945C-F3F1-5040-A20B-1E3640EC5F17}"/>
              </a:ext>
            </a:extLst>
          </p:cNvPr>
          <p:cNvSpPr txBox="1"/>
          <p:nvPr/>
        </p:nvSpPr>
        <p:spPr>
          <a:xfrm>
            <a:off x="5414247" y="6488668"/>
            <a:ext cx="677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Often these sets are created by holding out subsets of training examples.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850" y="4806950"/>
            <a:ext cx="1638300" cy="2921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7834EC-9614-4340-9F8B-CB6D0C42F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15C3EB-5BB8-0D49-93C0-603E8708E946}"/>
              </a:ext>
            </a:extLst>
          </p:cNvPr>
          <p:cNvSpPr txBox="1"/>
          <p:nvPr/>
        </p:nvSpPr>
        <p:spPr>
          <a:xfrm>
            <a:off x="5414247" y="6219825"/>
            <a:ext cx="446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⭑ Often it is necessary to design a loss function.</a:t>
            </a:r>
          </a:p>
        </p:txBody>
      </p:sp>
    </p:spTree>
    <p:extLst>
      <p:ext uri="{BB962C8B-B14F-4D97-AF65-F5344CB8AC3E}">
        <p14:creationId xmlns:p14="http://schemas.microsoft.com/office/powerpoint/2010/main" val="24431030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 we estimate the probability?</a:t>
            </a:r>
          </a:p>
          <a:p>
            <a:pPr lvl="1"/>
            <a:r>
              <a:rPr lang="en-US" dirty="0"/>
              <a:t>I want to estimate the probability of my distorted coin landing head.</a:t>
            </a:r>
          </a:p>
          <a:p>
            <a:pPr lvl="1"/>
            <a:r>
              <a:rPr lang="en-US" b="1" dirty="0"/>
              <a:t>M</a:t>
            </a:r>
            <a:r>
              <a:rPr lang="en-US" dirty="0"/>
              <a:t>aximum </a:t>
            </a:r>
            <a:r>
              <a:rPr lang="en-US" b="1" dirty="0"/>
              <a:t>l</a:t>
            </a:r>
            <a:r>
              <a:rPr lang="en-US" dirty="0"/>
              <a:t>ikelihood </a:t>
            </a:r>
            <a:r>
              <a:rPr lang="en-US" b="1" dirty="0"/>
              <a:t>e</a:t>
            </a:r>
            <a:r>
              <a:rPr lang="en-US" dirty="0"/>
              <a:t>stimation (MLE): </a:t>
            </a:r>
            <a:br>
              <a:rPr lang="en-US" dirty="0"/>
            </a:br>
            <a:r>
              <a:rPr lang="en-US" dirty="0"/>
              <a:t>toss the coin a lot and look at how often it lands heads.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50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6CCFCA6-B43C-4147-A933-55F84100387F}"/>
              </a:ext>
            </a:extLst>
          </p:cNvPr>
          <p:cNvSpPr/>
          <p:nvPr/>
        </p:nvSpPr>
        <p:spPr>
          <a:xfrm>
            <a:off x="1582494" y="4577484"/>
            <a:ext cx="2148997" cy="317789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5812FCD-0A33-D548-AFCA-502F485761D9}"/>
              </a:ext>
            </a:extLst>
          </p:cNvPr>
          <p:cNvSpPr/>
          <p:nvPr/>
        </p:nvSpPr>
        <p:spPr>
          <a:xfrm>
            <a:off x="4228712" y="4577483"/>
            <a:ext cx="3899288" cy="317789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FEAA9-16E9-2C41-9402-24C92B4BE2FB}"/>
              </a:ext>
            </a:extLst>
          </p:cNvPr>
          <p:cNvSpPr txBox="1"/>
          <p:nvPr/>
        </p:nvSpPr>
        <p:spPr>
          <a:xfrm>
            <a:off x="2320169" y="5504873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 Collection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4841B8D-19D9-4446-9FAD-F9B7EEB2898C}"/>
              </a:ext>
            </a:extLst>
          </p:cNvPr>
          <p:cNvCxnSpPr>
            <a:stCxn id="11" idx="0"/>
            <a:endCxn id="9" idx="2"/>
          </p:cNvCxnSpPr>
          <p:nvPr/>
        </p:nvCxnSpPr>
        <p:spPr>
          <a:xfrm flipH="1" flipV="1">
            <a:off x="2656993" y="4895273"/>
            <a:ext cx="848757" cy="60960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E6EAAC4-B071-474B-B5B5-62973B28E24D}"/>
              </a:ext>
            </a:extLst>
          </p:cNvPr>
          <p:cNvSpPr txBox="1"/>
          <p:nvPr/>
        </p:nvSpPr>
        <p:spPr>
          <a:xfrm>
            <a:off x="5745158" y="5504873"/>
            <a:ext cx="1712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Estimation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0AA674-F5E4-6047-80DC-11032636CE16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flipH="1" flipV="1">
            <a:off x="6178356" y="4895272"/>
            <a:ext cx="422966" cy="60960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5C8C5BAE-5800-9E45-B711-902D2053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96" y="2337809"/>
            <a:ext cx="86360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3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Data: all the documents or sentences you can collect</a:t>
            </a:r>
          </a:p>
          <a:p>
            <a:pPr lvl="1"/>
            <a:r>
              <a:rPr lang="en-US" dirty="0"/>
              <a:t>e.g., Wikipedia, news articles, tweets, …</a:t>
            </a:r>
          </a:p>
          <a:p>
            <a:r>
              <a:rPr lang="en-US" dirty="0"/>
              <a:t>Estimation: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Count the # of occurrences for the </a:t>
            </a:r>
            <a:r>
              <a:rPr lang="en-US" i="1" dirty="0"/>
              <a:t>n</a:t>
            </a:r>
            <a:r>
              <a:rPr lang="en-US" dirty="0"/>
              <a:t>-gram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Count the #’s of occurrences for all the </a:t>
            </a:r>
            <a:r>
              <a:rPr lang="en-US" i="1" dirty="0"/>
              <a:t>n</a:t>
            </a:r>
            <a:r>
              <a:rPr lang="en-US" dirty="0"/>
              <a:t>-grams of the form: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6E8ED-117B-2646-8024-BC683068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033" y="2259156"/>
            <a:ext cx="7734300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526982-3AF2-1F4A-94BB-096382CC0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984" y="4752231"/>
            <a:ext cx="34417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A9E4BD-1E2E-014F-BC65-356340825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736" y="5569355"/>
            <a:ext cx="3403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6015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Estimation: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i="1" dirty="0"/>
              <a:t>Do you see why this makes sense?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6E8ED-117B-2646-8024-BC683068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033" y="2259156"/>
            <a:ext cx="7734300" cy="76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41CFAB-4D0D-B24F-904C-91C86E292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033" y="3631425"/>
            <a:ext cx="86995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435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N-Gram Language 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515"/>
            <a:ext cx="10515600" cy="4659448"/>
          </a:xfrm>
        </p:spPr>
        <p:txBody>
          <a:bodyPr>
            <a:normAutofit/>
          </a:bodyPr>
          <a:lstStyle/>
          <a:p>
            <a:r>
              <a:rPr lang="en-US"/>
              <a:t>We need to estimate n-gram probabilities: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How likely is “University” given “New York”?</a:t>
            </a:r>
          </a:p>
          <a:p>
            <a:pPr lvl="1"/>
            <a:r>
              <a:rPr lang="en-US"/>
              <a:t>Count all “New York University”</a:t>
            </a:r>
          </a:p>
          <a:p>
            <a:pPr lvl="1"/>
            <a:r>
              <a:rPr lang="en-US"/>
              <a:t>Count all “New York ?”: e.g., “New York State”, “New York City”, “New York Fire”, “New York Police”, “New York Bridges”, …</a:t>
            </a:r>
          </a:p>
          <a:p>
            <a:pPr lvl="1"/>
            <a:r>
              <a:rPr lang="en-US"/>
              <a:t>How often “New York University” happens among these?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41CFAB-4D0D-B24F-904C-91C86E292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606" y="1992178"/>
            <a:ext cx="86995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077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N-Gram Language Models – Two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8814"/>
            <a:ext cx="10515600" cy="534048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sparsity: lack of generalization</a:t>
            </a:r>
          </a:p>
          <a:p>
            <a:pPr lvl="1"/>
            <a:r>
              <a:rPr lang="en-US" dirty="0"/>
              <a:t>What happens “one” n-gram never happens?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Inability to capture long-term dependencies</a:t>
            </a:r>
          </a:p>
          <a:p>
            <a:pPr lvl="1"/>
            <a:r>
              <a:rPr lang="en-US" dirty="0"/>
              <a:t>Each conditional only considers a small window of size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Consider “</a:t>
            </a:r>
            <a:r>
              <a:rPr lang="en-US" i="1" dirty="0"/>
              <a:t>the same </a:t>
            </a:r>
            <a:r>
              <a:rPr lang="en-US" b="1" i="1" dirty="0"/>
              <a:t>stump</a:t>
            </a:r>
            <a:r>
              <a:rPr lang="en-US" i="1" dirty="0"/>
              <a:t> which had impaled the car of many a guest in the past thirty years and which </a:t>
            </a:r>
            <a:r>
              <a:rPr lang="en-US" i="1" dirty="0">
                <a:solidFill>
                  <a:srgbClr val="FF0000"/>
                </a:solidFill>
              </a:rPr>
              <a:t>he refused to have</a:t>
            </a:r>
            <a:r>
              <a:rPr lang="en-US" i="1" dirty="0"/>
              <a:t> </a:t>
            </a:r>
            <a:r>
              <a:rPr lang="en-US" b="1" i="1" dirty="0"/>
              <a:t>removed</a:t>
            </a:r>
            <a:r>
              <a:rPr lang="en-US" dirty="0"/>
              <a:t>”</a:t>
            </a:r>
            <a:endParaRPr lang="en-US" b="1" dirty="0"/>
          </a:p>
          <a:p>
            <a:pPr lvl="1"/>
            <a:r>
              <a:rPr lang="en-US" dirty="0"/>
              <a:t>It is impossible to tell “removed” is likely by looking at the four preceding tokens.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AA84D2-A148-6045-873D-50487ACE475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82956" y="690664"/>
            <a:ext cx="1811532" cy="25045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3DC40F-BBF0-9F40-801A-491CD0BF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543" y="2758838"/>
            <a:ext cx="91440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3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9DBD3-0473-3B43-AFEA-A304F84F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FFCB-B38A-4F45-A627-5F8755976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</a:t>
            </a:r>
          </a:p>
          <a:p>
            <a:pPr lvl="1"/>
            <a:r>
              <a:rPr lang="en-US" dirty="0"/>
              <a:t>Smoothing: add a small constant to avoid 0.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Backoff</a:t>
            </a:r>
            <a:r>
              <a:rPr lang="en-US" dirty="0"/>
              <a:t>: try a shorter window.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most widely used approach: </a:t>
            </a:r>
            <a:r>
              <a:rPr lang="en-US" dirty="0" err="1"/>
              <a:t>Kneser</a:t>
            </a:r>
            <a:r>
              <a:rPr lang="en-US" dirty="0"/>
              <a:t>-Ney smoothing/</a:t>
            </a:r>
            <a:r>
              <a:rPr lang="en-US" dirty="0" err="1"/>
              <a:t>backoff</a:t>
            </a:r>
            <a:endParaRPr lang="en-US" dirty="0"/>
          </a:p>
          <a:p>
            <a:pPr lvl="1"/>
            <a:r>
              <a:rPr lang="en-US" b="1" dirty="0" err="1"/>
              <a:t>KenLM</a:t>
            </a:r>
            <a:r>
              <a:rPr lang="en-US" dirty="0"/>
              <a:t> implements the efficient n-gram LM model.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DE50-1C89-FD4D-B77D-20406619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C30991-EF05-864D-8963-181917C70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736850"/>
            <a:ext cx="9740900" cy="800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9B9880-97D9-1845-9973-C5265C7D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0" y="4267200"/>
            <a:ext cx="88011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6566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9DBD3-0473-3B43-AFEA-A304F84F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FFCB-B38A-4F45-A627-5F8755976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Long-Term Dependency</a:t>
            </a:r>
          </a:p>
          <a:p>
            <a:pPr lvl="1"/>
            <a:r>
              <a:rPr lang="en-US" dirty="0"/>
              <a:t>Increase </a:t>
            </a:r>
            <a:r>
              <a:rPr lang="en-US" i="1" dirty="0"/>
              <a:t>n</a:t>
            </a:r>
            <a:r>
              <a:rPr lang="en-US" dirty="0"/>
              <a:t>: not feasible as the data sparsity worsens.</a:t>
            </a:r>
          </a:p>
          <a:p>
            <a:pPr lvl="1"/>
            <a:r>
              <a:rPr lang="en-US" dirty="0"/>
              <a:t># of all possible </a:t>
            </a:r>
            <a:r>
              <a:rPr lang="en-US" i="1" dirty="0"/>
              <a:t>n</a:t>
            </a:r>
            <a:r>
              <a:rPr lang="en-US" dirty="0"/>
              <a:t>-grams grows exponentially </a:t>
            </a:r>
            <a:r>
              <a:rPr lang="en-US" dirty="0" err="1"/>
              <a:t>w.r.t</a:t>
            </a:r>
            <a:r>
              <a:rPr lang="en-US" dirty="0"/>
              <a:t>. </a:t>
            </a:r>
            <a:r>
              <a:rPr lang="en-US" i="1" dirty="0"/>
              <a:t>n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The data size does not grow exponentially: many never-occurring </a:t>
            </a:r>
            <a:r>
              <a:rPr lang="en-US" i="1" dirty="0"/>
              <a:t>n</a:t>
            </a:r>
            <a:r>
              <a:rPr lang="en-US" dirty="0"/>
              <a:t>-grams.</a:t>
            </a:r>
          </a:p>
          <a:p>
            <a:pPr lvl="1"/>
            <a:endParaRPr lang="en-US" dirty="0"/>
          </a:p>
          <a:p>
            <a:r>
              <a:rPr lang="en-US" dirty="0"/>
              <a:t>These two problems are closely related and cannot be tackled well.</a:t>
            </a:r>
          </a:p>
          <a:p>
            <a:pPr lvl="1"/>
            <a:r>
              <a:rPr lang="en-US" dirty="0"/>
              <a:t>To capture long-term dependencies, </a:t>
            </a:r>
            <a:r>
              <a:rPr lang="en-US" i="1" dirty="0"/>
              <a:t>n</a:t>
            </a:r>
            <a:r>
              <a:rPr lang="en-US" dirty="0"/>
              <a:t> must be large.</a:t>
            </a:r>
          </a:p>
          <a:p>
            <a:pPr lvl="1"/>
            <a:r>
              <a:rPr lang="en-US" dirty="0"/>
              <a:t>To address data sparsity, </a:t>
            </a:r>
            <a:r>
              <a:rPr lang="en-US" i="1" dirty="0"/>
              <a:t>n</a:t>
            </a:r>
            <a:r>
              <a:rPr lang="en-US" dirty="0"/>
              <a:t> must be small.</a:t>
            </a:r>
          </a:p>
          <a:p>
            <a:pPr lvl="1"/>
            <a:r>
              <a:rPr lang="en-US" dirty="0"/>
              <a:t>Conflicting goals..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DE50-1C89-FD4D-B77D-20406619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EAEC63-8CBF-5F4D-9093-7BE5E3AA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300" y="2717800"/>
            <a:ext cx="10668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706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N-Gram Language Models – Two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8814"/>
            <a:ext cx="10515600" cy="534048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sparsity: lack of generalization</a:t>
            </a:r>
          </a:p>
          <a:p>
            <a:pPr lvl="1"/>
            <a:r>
              <a:rPr lang="en-US" dirty="0"/>
              <a:t>What happens “one” n-gram never happens?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Inability to capture long-term dependencies</a:t>
            </a:r>
          </a:p>
          <a:p>
            <a:pPr lvl="1"/>
            <a:r>
              <a:rPr lang="en-US" dirty="0"/>
              <a:t>Each conditional only considers a small window of size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Consider “</a:t>
            </a:r>
            <a:r>
              <a:rPr lang="en-US" i="1" dirty="0"/>
              <a:t>the same </a:t>
            </a:r>
            <a:r>
              <a:rPr lang="en-US" b="1" i="1" dirty="0"/>
              <a:t>stump</a:t>
            </a:r>
            <a:r>
              <a:rPr lang="en-US" i="1" dirty="0"/>
              <a:t> which had impaled the car of many a guest in the past thirty years and which </a:t>
            </a:r>
            <a:r>
              <a:rPr lang="en-US" i="1" dirty="0">
                <a:solidFill>
                  <a:srgbClr val="FF0000"/>
                </a:solidFill>
              </a:rPr>
              <a:t>he refused to have</a:t>
            </a:r>
            <a:r>
              <a:rPr lang="en-US" i="1" dirty="0"/>
              <a:t> </a:t>
            </a:r>
            <a:r>
              <a:rPr lang="en-US" b="1" i="1" dirty="0"/>
              <a:t>removed</a:t>
            </a:r>
            <a:r>
              <a:rPr lang="en-US" dirty="0"/>
              <a:t>”</a:t>
            </a:r>
            <a:endParaRPr lang="en-US" b="1" dirty="0"/>
          </a:p>
          <a:p>
            <a:pPr lvl="1"/>
            <a:r>
              <a:rPr lang="en-US" dirty="0"/>
              <a:t>It is impossible to tell “removed” is likely by looking at the four preceding tokens.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AA84D2-A148-6045-873D-50487ACE475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82956" y="690664"/>
            <a:ext cx="1811532" cy="25045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3DC40F-BBF0-9F40-801A-491CD0BF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543" y="2758838"/>
            <a:ext cx="91440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936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 </a:t>
            </a:r>
            <a:r>
              <a:rPr lang="en-US" sz="2800" dirty="0"/>
              <a:t>[</a:t>
            </a:r>
            <a:r>
              <a:rPr lang="en-US" sz="2800" dirty="0" err="1"/>
              <a:t>Bengio</a:t>
            </a:r>
            <a:r>
              <a:rPr lang="en-US" sz="2800" dirty="0"/>
              <a:t> et al., 2001]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extension of n-gram language models using a neural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58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3666ED5-7827-E844-9862-E06B11B56339}"/>
              </a:ext>
            </a:extLst>
          </p:cNvPr>
          <p:cNvSpPr/>
          <p:nvPr/>
        </p:nvSpPr>
        <p:spPr>
          <a:xfrm>
            <a:off x="2597286" y="270427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FDB9B1-EB3A-A443-8427-073EA9F9D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399" y="4077614"/>
            <a:ext cx="38100" cy="2921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64A1D51-402C-E545-BB88-B6F45DB0E27D}"/>
              </a:ext>
            </a:extLst>
          </p:cNvPr>
          <p:cNvSpPr/>
          <p:nvPr/>
        </p:nvSpPr>
        <p:spPr>
          <a:xfrm>
            <a:off x="2581046" y="33989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08411C6-8C92-614E-A43D-696FA934ED94}"/>
              </a:ext>
            </a:extLst>
          </p:cNvPr>
          <p:cNvSpPr/>
          <p:nvPr/>
        </p:nvSpPr>
        <p:spPr>
          <a:xfrm>
            <a:off x="2569374" y="460667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57094AE-4397-384F-A190-35CF348EFC38}"/>
              </a:ext>
            </a:extLst>
          </p:cNvPr>
          <p:cNvSpPr/>
          <p:nvPr/>
        </p:nvSpPr>
        <p:spPr>
          <a:xfrm>
            <a:off x="3550087" y="263965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1C1658-F105-5F4F-802F-CC695A7B19DC}"/>
              </a:ext>
            </a:extLst>
          </p:cNvPr>
          <p:cNvSpPr/>
          <p:nvPr/>
        </p:nvSpPr>
        <p:spPr>
          <a:xfrm>
            <a:off x="3540271" y="333434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8679C5-37A0-F241-9C85-55DE55951D00}"/>
              </a:ext>
            </a:extLst>
          </p:cNvPr>
          <p:cNvSpPr/>
          <p:nvPr/>
        </p:nvSpPr>
        <p:spPr>
          <a:xfrm>
            <a:off x="3505316" y="455880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6817F7E-33B0-7F4A-8A0E-41121F270D47}"/>
              </a:ext>
            </a:extLst>
          </p:cNvPr>
          <p:cNvSpPr/>
          <p:nvPr/>
        </p:nvSpPr>
        <p:spPr>
          <a:xfrm>
            <a:off x="3093296" y="5527308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986C7C-1DC7-C242-B42A-109A40F87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683" y="5628502"/>
            <a:ext cx="330200" cy="2413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FC640E-5162-5544-9557-7F5CE886D688}"/>
              </a:ext>
            </a:extLst>
          </p:cNvPr>
          <p:cNvCxnSpPr>
            <a:stCxn id="5" idx="6"/>
            <a:endCxn id="11" idx="1"/>
          </p:cNvCxnSpPr>
          <p:nvPr/>
        </p:nvCxnSpPr>
        <p:spPr>
          <a:xfrm flipV="1">
            <a:off x="3044261" y="292776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922563-8F8A-AE48-9A31-025ADEB6FFE4}"/>
              </a:ext>
            </a:extLst>
          </p:cNvPr>
          <p:cNvCxnSpPr>
            <a:cxnSpLocks/>
            <a:stCxn id="9" idx="6"/>
            <a:endCxn id="12" idx="1"/>
          </p:cNvCxnSpPr>
          <p:nvPr/>
        </p:nvCxnSpPr>
        <p:spPr>
          <a:xfrm flipV="1">
            <a:off x="3028021" y="3622454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75FB7A-2DFD-C34A-B695-068172F75BA9}"/>
              </a:ext>
            </a:extLst>
          </p:cNvPr>
          <p:cNvCxnSpPr>
            <a:cxnSpLocks/>
            <a:stCxn id="10" idx="6"/>
            <a:endCxn id="13" idx="1"/>
          </p:cNvCxnSpPr>
          <p:nvPr/>
        </p:nvCxnSpPr>
        <p:spPr>
          <a:xfrm>
            <a:off x="3016349" y="4830164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C6A326B7-B343-8241-985B-37EF756D6BFB}"/>
              </a:ext>
            </a:extLst>
          </p:cNvPr>
          <p:cNvCxnSpPr>
            <a:cxnSpLocks/>
            <a:stCxn id="14" idx="0"/>
            <a:endCxn id="13" idx="1"/>
          </p:cNvCxnSpPr>
          <p:nvPr/>
        </p:nvCxnSpPr>
        <p:spPr>
          <a:xfrm rot="5400000" flipH="1" flipV="1">
            <a:off x="3070852" y="5092844"/>
            <a:ext cx="680397" cy="18853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223A393-B5EE-4848-BF7F-E6170DF48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74" y="4744426"/>
            <a:ext cx="584200" cy="2032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803321F-84AF-414E-ADA9-41E69C4D3A2A}"/>
              </a:ext>
            </a:extLst>
          </p:cNvPr>
          <p:cNvSpPr/>
          <p:nvPr/>
        </p:nvSpPr>
        <p:spPr>
          <a:xfrm rot="5400000">
            <a:off x="4105433" y="3481969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3F78B2-7DD7-BA41-9602-A953DA56EA50}"/>
              </a:ext>
            </a:extLst>
          </p:cNvPr>
          <p:cNvCxnSpPr>
            <a:stCxn id="11" idx="3"/>
          </p:cNvCxnSpPr>
          <p:nvPr/>
        </p:nvCxnSpPr>
        <p:spPr>
          <a:xfrm flipV="1">
            <a:off x="4486695" y="2927761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62FBD9-18A9-234F-B4B3-0D4884F1E9DE}"/>
              </a:ext>
            </a:extLst>
          </p:cNvPr>
          <p:cNvCxnSpPr/>
          <p:nvPr/>
        </p:nvCxnSpPr>
        <p:spPr>
          <a:xfrm flipV="1">
            <a:off x="4464310" y="3622452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88AB21-8C89-7B4E-A154-E515822FB4C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441924" y="4846911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0D95015-3B6D-CD40-8C25-E6A4714EFF0A}"/>
              </a:ext>
            </a:extLst>
          </p:cNvPr>
          <p:cNvSpPr/>
          <p:nvPr/>
        </p:nvSpPr>
        <p:spPr>
          <a:xfrm>
            <a:off x="8165360" y="3684743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202FFA-B6E7-A844-ADBA-D01CE27DAAE3}"/>
              </a:ext>
            </a:extLst>
          </p:cNvPr>
          <p:cNvSpPr/>
          <p:nvPr/>
        </p:nvSpPr>
        <p:spPr>
          <a:xfrm>
            <a:off x="6393394" y="35706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8A6422-E452-064C-A69E-175FA9A48BBD}"/>
              </a:ext>
            </a:extLst>
          </p:cNvPr>
          <p:cNvSpPr/>
          <p:nvPr/>
        </p:nvSpPr>
        <p:spPr>
          <a:xfrm>
            <a:off x="8302520" y="3783226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256A5C4-CB09-2E43-8660-00298E2E1D2E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7775628" y="3882937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F3D1C0F6-CC1B-6F47-B832-D79BB674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6724" y="3817116"/>
            <a:ext cx="381000" cy="1778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21E41EC-7BCC-6B4A-9EEC-AD2F6B0A80FA}"/>
              </a:ext>
            </a:extLst>
          </p:cNvPr>
          <p:cNvSpPr/>
          <p:nvPr/>
        </p:nvSpPr>
        <p:spPr>
          <a:xfrm>
            <a:off x="9164836" y="4367009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39A839A-F2E3-9F46-9E9B-5CCD1AC6AA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0316" y="4414560"/>
            <a:ext cx="229390" cy="237583"/>
          </a:xfrm>
          <a:prstGeom prst="rect">
            <a:avLst/>
          </a:prstGeom>
        </p:spPr>
      </p:pic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5FB56329-F1E3-AD4F-8BB3-858BB31E1E94}"/>
              </a:ext>
            </a:extLst>
          </p:cNvPr>
          <p:cNvCxnSpPr>
            <a:stCxn id="27" idx="2"/>
            <a:endCxn id="30" idx="1"/>
          </p:cNvCxnSpPr>
          <p:nvPr/>
        </p:nvCxnSpPr>
        <p:spPr>
          <a:xfrm rot="16200000" flipH="1">
            <a:off x="8606684" y="3975199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670E754F-B98C-D843-8533-6C3F7283D9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6111" y="3817116"/>
            <a:ext cx="177800" cy="1524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7DBA81F-977B-454C-BC25-E12F3AB6ACF6}"/>
              </a:ext>
            </a:extLst>
          </p:cNvPr>
          <p:cNvSpPr/>
          <p:nvPr/>
        </p:nvSpPr>
        <p:spPr>
          <a:xfrm>
            <a:off x="9173544" y="3784722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460C8B-732E-0045-8198-F4E1DD143B50}"/>
              </a:ext>
            </a:extLst>
          </p:cNvPr>
          <p:cNvCxnSpPr>
            <a:cxnSpLocks/>
            <a:stCxn id="27" idx="3"/>
            <a:endCxn id="34" idx="1"/>
          </p:cNvCxnSpPr>
          <p:nvPr/>
        </p:nvCxnSpPr>
        <p:spPr>
          <a:xfrm>
            <a:off x="8836045" y="3897914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93FB63D-9FF7-2048-B4DE-4C88F8762514}"/>
              </a:ext>
            </a:extLst>
          </p:cNvPr>
          <p:cNvCxnSpPr>
            <a:cxnSpLocks/>
            <a:stCxn id="30" idx="0"/>
            <a:endCxn id="34" idx="2"/>
          </p:cNvCxnSpPr>
          <p:nvPr/>
        </p:nvCxnSpPr>
        <p:spPr>
          <a:xfrm flipV="1">
            <a:off x="9325012" y="4011145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EC7C086B-FAC7-4A43-A542-9C03CDBC02A0}"/>
              </a:ext>
            </a:extLst>
          </p:cNvPr>
          <p:cNvSpPr/>
          <p:nvPr/>
        </p:nvSpPr>
        <p:spPr>
          <a:xfrm rot="5400000">
            <a:off x="4674872" y="3731492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Concatenation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CD607E3-DBB4-2C4D-89A2-B685862EEDEB}"/>
              </a:ext>
            </a:extLst>
          </p:cNvPr>
          <p:cNvCxnSpPr>
            <a:cxnSpLocks/>
            <a:stCxn id="37" idx="0"/>
            <a:endCxn id="26" idx="1"/>
          </p:cNvCxnSpPr>
          <p:nvPr/>
        </p:nvCxnSpPr>
        <p:spPr>
          <a:xfrm flipV="1">
            <a:off x="6078400" y="3882937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0817B6C-A8FD-5149-AE31-E739D729967B}"/>
              </a:ext>
            </a:extLst>
          </p:cNvPr>
          <p:cNvSpPr/>
          <p:nvPr/>
        </p:nvSpPr>
        <p:spPr>
          <a:xfrm>
            <a:off x="5766712" y="5556151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F83C818-7030-A74B-8D92-E23AD486BD7A}"/>
              </a:ext>
            </a:extLst>
          </p:cNvPr>
          <p:cNvCxnSpPr>
            <a:cxnSpLocks/>
            <a:stCxn id="39" idx="7"/>
            <a:endCxn id="26" idx="2"/>
          </p:cNvCxnSpPr>
          <p:nvPr/>
        </p:nvCxnSpPr>
        <p:spPr>
          <a:xfrm flipV="1">
            <a:off x="6148229" y="4195269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749F48E6-504B-264E-9E45-CCDB47AD02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20349" y="5660237"/>
            <a:ext cx="139700" cy="2286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95541D1-2275-0345-BCCE-68FB7B7E7A64}"/>
              </a:ext>
            </a:extLst>
          </p:cNvPr>
          <p:cNvSpPr txBox="1"/>
          <p:nvPr/>
        </p:nvSpPr>
        <p:spPr>
          <a:xfrm>
            <a:off x="8330705" y="335486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686E0EB-066A-004F-BE7A-B1138465A9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54783" y="2808026"/>
            <a:ext cx="596900" cy="20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59A6868-023F-4945-9491-31E6440D7B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5474" y="3493860"/>
            <a:ext cx="901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166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neural language models</a:t>
            </a:r>
          </a:p>
          <a:p>
            <a:r>
              <a:rPr lang="en-US" dirty="0"/>
              <a:t>Trained using backpropagation and SGD</a:t>
            </a:r>
          </a:p>
          <a:p>
            <a:r>
              <a:rPr lang="en-US" dirty="0"/>
              <a:t>Generalizes to an unseen </a:t>
            </a:r>
            <a:r>
              <a:rPr lang="en-US" i="1" dirty="0"/>
              <a:t>n</a:t>
            </a:r>
            <a:r>
              <a:rPr lang="en-US" dirty="0"/>
              <a:t>-gram</a:t>
            </a:r>
          </a:p>
          <a:p>
            <a:r>
              <a:rPr lang="en-US" b="1" dirty="0"/>
              <a:t>Addresses the issue of data sparsity</a:t>
            </a:r>
          </a:p>
          <a:p>
            <a:endParaRPr lang="en-US" b="1" dirty="0"/>
          </a:p>
          <a:p>
            <a:r>
              <a:rPr lang="en-US" i="1" dirty="0"/>
              <a:t>How?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9967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For each hypothesis set        , find the best model: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optimization algorithm.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35DD31-3D1B-9649-BA9E-759F84E018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1682" y="4425372"/>
            <a:ext cx="4826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FA134-0B97-C148-AF1B-00F70D0B4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287" y="4742766"/>
            <a:ext cx="4635500" cy="9398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938220B-643F-9F43-8BF1-A21D0863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75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 data sparsity happen?</a:t>
            </a:r>
          </a:p>
          <a:p>
            <a:r>
              <a:rPr lang="en-US" dirty="0"/>
              <a:t>A “shallow” answer: some n-grams do not occur in the</a:t>
            </a:r>
            <a:br>
              <a:rPr lang="en-US" dirty="0"/>
            </a:br>
            <a:r>
              <a:rPr lang="en-US" dirty="0"/>
              <a:t>training data, while they do in the test time.</a:t>
            </a:r>
          </a:p>
          <a:p>
            <a:r>
              <a:rPr lang="en-US" dirty="0"/>
              <a:t>A “slightly deeper” answer: it is difficult to impose</a:t>
            </a:r>
            <a:br>
              <a:rPr lang="en-US" dirty="0"/>
            </a:br>
            <a:r>
              <a:rPr lang="en-US" dirty="0"/>
              <a:t>token/phrase similarities in the discrete space.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97104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 data sparsity happen?</a:t>
            </a:r>
          </a:p>
          <a:p>
            <a:r>
              <a:rPr lang="en-US" dirty="0"/>
              <a:t>Back to the earlier example</a:t>
            </a:r>
          </a:p>
          <a:p>
            <a:pPr lvl="1"/>
            <a:r>
              <a:rPr lang="en-US" dirty="0"/>
              <a:t>Problem: </a:t>
            </a:r>
          </a:p>
          <a:p>
            <a:pPr lvl="1"/>
            <a:r>
              <a:rPr lang="en-US" dirty="0"/>
              <a:t>Observation: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the LM knew “llama” is a mammal similar to “cat”, </a:t>
            </a:r>
            <a:br>
              <a:rPr lang="en-US" dirty="0"/>
            </a:br>
            <a:r>
              <a:rPr lang="en-US" dirty="0"/>
              <a:t>“dog” and “deer”, it would be able to guess ”chasing a</a:t>
            </a:r>
            <a:br>
              <a:rPr lang="en-US" dirty="0"/>
            </a:br>
            <a:r>
              <a:rPr lang="en-US" dirty="0"/>
              <a:t>llama” is as likely as “chasing a cat”, “chasing a dog”, </a:t>
            </a:r>
            <a:br>
              <a:rPr lang="en-US" dirty="0"/>
            </a:br>
            <a:r>
              <a:rPr lang="en-US" dirty="0"/>
              <a:t>and “chasing a deer”.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A324BAA-E08E-AA4F-B4E7-7FD5786FFA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13050" y="2850805"/>
            <a:ext cx="3086100" cy="3302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A8A3ABB-EF14-984A-941C-98C8FC964E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98800" y="3257550"/>
            <a:ext cx="29718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553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neural n-gram language model addresses this issue by</a:t>
            </a:r>
            <a:br>
              <a:rPr lang="en-US" dirty="0"/>
            </a:br>
            <a:r>
              <a:rPr lang="en-US" dirty="0"/>
              <a:t>“learning the similarities” among </a:t>
            </a:r>
            <a:r>
              <a:rPr lang="en-US" u="sng" dirty="0"/>
              <a:t>tokens</a:t>
            </a:r>
            <a:r>
              <a:rPr lang="en-US" dirty="0"/>
              <a:t> and </a:t>
            </a:r>
            <a:r>
              <a:rPr lang="en-US" u="sng" dirty="0"/>
              <a:t>phrases</a:t>
            </a:r>
            <a:r>
              <a:rPr lang="en-US" dirty="0"/>
              <a:t> in a</a:t>
            </a:r>
            <a:br>
              <a:rPr lang="en-US" dirty="0"/>
            </a:br>
            <a:r>
              <a:rPr lang="en-US" dirty="0"/>
              <a:t>“continuous vector space”.</a:t>
            </a:r>
          </a:p>
          <a:p>
            <a:r>
              <a:rPr lang="en-US" dirty="0"/>
              <a:t>In the “continuous vector space”, similar tokens/phrases </a:t>
            </a:r>
            <a:br>
              <a:rPr lang="en-US" dirty="0"/>
            </a:br>
            <a:r>
              <a:rPr lang="en-US" dirty="0"/>
              <a:t>are nearby: </a:t>
            </a:r>
            <a:r>
              <a:rPr lang="en-US" sz="2400" dirty="0"/>
              <a:t>e.g., word2vec [</a:t>
            </a:r>
            <a:r>
              <a:rPr lang="en-US" sz="2400" dirty="0" err="1"/>
              <a:t>Mikolov</a:t>
            </a:r>
            <a:r>
              <a:rPr lang="en-US" sz="2400" dirty="0"/>
              <a:t> et al., 2013; Pennington</a:t>
            </a:r>
            <a:br>
              <a:rPr lang="en-US" sz="2400" dirty="0"/>
            </a:br>
            <a:r>
              <a:rPr lang="en-US" sz="2400" dirty="0"/>
              <a:t>et al., 2014], doc2vec [</a:t>
            </a:r>
            <a:r>
              <a:rPr lang="en-US" sz="2400" dirty="0" err="1"/>
              <a:t>Le&amp;Mikolove</a:t>
            </a:r>
            <a:r>
              <a:rPr lang="en-US" sz="2400" dirty="0"/>
              <a:t>, 2014], sentence-</a:t>
            </a:r>
            <a:br>
              <a:rPr lang="en-US" sz="2400" dirty="0"/>
            </a:br>
            <a:r>
              <a:rPr lang="en-US" sz="2400" dirty="0"/>
              <a:t>to-</a:t>
            </a:r>
            <a:r>
              <a:rPr lang="en-US" sz="2400" dirty="0" err="1"/>
              <a:t>vec</a:t>
            </a:r>
            <a:r>
              <a:rPr lang="en-US" sz="2400" dirty="0"/>
              <a:t> [Hill et al., 2016 and ref’s therein]</a:t>
            </a:r>
          </a:p>
          <a:p>
            <a:r>
              <a:rPr lang="en-US" dirty="0"/>
              <a:t>Then, similar input n-grams lead to similar output: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0CF941-671C-FE42-8EEB-6728BDBA9B6B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6223000" y="2616200"/>
            <a:ext cx="2584327" cy="220365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A6B302D-3DBC-E546-883B-BBF7FDD1F918}"/>
              </a:ext>
            </a:extLst>
          </p:cNvPr>
          <p:cNvCxnSpPr>
            <a:cxnSpLocks/>
            <a:endCxn id="47" idx="2"/>
          </p:cNvCxnSpPr>
          <p:nvPr/>
        </p:nvCxnSpPr>
        <p:spPr>
          <a:xfrm flipV="1">
            <a:off x="7932923" y="1811209"/>
            <a:ext cx="1747654" cy="55777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AF9D0984-42B9-644F-AFFD-6BF7EED717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69963" y="5173318"/>
            <a:ext cx="60452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6098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Neural N-Gram Language Model</a:t>
            </a:r>
            <a:endParaRPr lang="en-US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CC14879B-8D77-2648-91F2-E43EBB4B5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Training examples</a:t>
            </a:r>
          </a:p>
          <a:p>
            <a:pPr lvl="1"/>
            <a:r>
              <a:rPr lang="en-US"/>
              <a:t>there are </a:t>
            </a:r>
            <a:r>
              <a:rPr lang="en-US" b="1">
                <a:solidFill>
                  <a:schemeClr val="accent2"/>
                </a:solidFill>
              </a:rPr>
              <a:t>three</a:t>
            </a:r>
            <a:r>
              <a:rPr lang="en-US"/>
              <a:t> </a:t>
            </a:r>
            <a:r>
              <a:rPr lang="en-US" b="1">
                <a:solidFill>
                  <a:schemeClr val="accent1"/>
                </a:solidFill>
              </a:rPr>
              <a:t>teams</a:t>
            </a:r>
            <a:r>
              <a:rPr lang="en-US"/>
              <a:t> left for qualification.</a:t>
            </a:r>
          </a:p>
          <a:p>
            <a:pPr lvl="1"/>
            <a:r>
              <a:rPr lang="en-US" b="1">
                <a:solidFill>
                  <a:schemeClr val="accent6"/>
                </a:solidFill>
              </a:rPr>
              <a:t>four</a:t>
            </a:r>
            <a:r>
              <a:rPr lang="en-US"/>
              <a:t> </a:t>
            </a:r>
            <a:r>
              <a:rPr lang="en-US" b="1">
                <a:solidFill>
                  <a:schemeClr val="accent1"/>
                </a:solidFill>
              </a:rPr>
              <a:t>teams</a:t>
            </a:r>
            <a:r>
              <a:rPr lang="en-US"/>
              <a:t> have passed the first round.</a:t>
            </a:r>
          </a:p>
          <a:p>
            <a:pPr lvl="1"/>
            <a:r>
              <a:rPr lang="en-US" b="1">
                <a:solidFill>
                  <a:schemeClr val="accent6"/>
                </a:solidFill>
              </a:rPr>
              <a:t>four</a:t>
            </a:r>
            <a:r>
              <a:rPr lang="en-US"/>
              <a:t> </a:t>
            </a:r>
            <a:r>
              <a:rPr lang="en-US" b="1">
                <a:solidFill>
                  <a:srgbClr val="7030A0"/>
                </a:solidFill>
              </a:rPr>
              <a:t>groups</a:t>
            </a:r>
            <a:r>
              <a:rPr lang="en-US"/>
              <a:t> are playing in the field. </a:t>
            </a:r>
          </a:p>
          <a:p>
            <a:r>
              <a:rPr lang="en-US"/>
              <a:t>Q: how likely is “groups” followed by “three”?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63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loud 50">
            <a:extLst>
              <a:ext uri="{FF2B5EF4-FFF2-40B4-BE49-F238E27FC236}">
                <a16:creationId xmlns:a16="http://schemas.microsoft.com/office/drawing/2014/main" id="{A79221CD-6448-D64C-94E8-ABA1724819F2}"/>
              </a:ext>
            </a:extLst>
          </p:cNvPr>
          <p:cNvSpPr/>
          <p:nvPr/>
        </p:nvSpPr>
        <p:spPr>
          <a:xfrm>
            <a:off x="3238499" y="4735787"/>
            <a:ext cx="1943100" cy="1144127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E3DCA05-07F6-0A49-BAA6-D1BC305C072E}"/>
              </a:ext>
            </a:extLst>
          </p:cNvPr>
          <p:cNvSpPr txBox="1"/>
          <p:nvPr/>
        </p:nvSpPr>
        <p:spPr>
          <a:xfrm>
            <a:off x="2646288" y="4263865"/>
            <a:ext cx="3127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Continuous vector space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0A3BDE-2DC0-CC43-B30E-B69B8100235E}"/>
              </a:ext>
            </a:extLst>
          </p:cNvPr>
          <p:cNvSpPr txBox="1"/>
          <p:nvPr/>
        </p:nvSpPr>
        <p:spPr>
          <a:xfrm>
            <a:off x="1493994" y="4793077"/>
            <a:ext cx="848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three</a:t>
            </a:r>
            <a:endParaRPr 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5CA096-E246-FB42-B7DA-CD0B6CBD9542}"/>
              </a:ext>
            </a:extLst>
          </p:cNvPr>
          <p:cNvSpPr txBox="1"/>
          <p:nvPr/>
        </p:nvSpPr>
        <p:spPr>
          <a:xfrm>
            <a:off x="6197600" y="4851400"/>
            <a:ext cx="960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teams</a:t>
            </a:r>
            <a:endParaRPr lang="en-US" sz="2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DA3E0D-F800-B646-BA88-6EBC7D118D68}"/>
              </a:ext>
            </a:extLst>
          </p:cNvPr>
          <p:cNvSpPr txBox="1"/>
          <p:nvPr/>
        </p:nvSpPr>
        <p:spPr>
          <a:xfrm>
            <a:off x="6184900" y="5524500"/>
            <a:ext cx="1093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groups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70983C-4AB9-574A-83E4-4DCBFFAB67B6}"/>
              </a:ext>
            </a:extLst>
          </p:cNvPr>
          <p:cNvSpPr txBox="1"/>
          <p:nvPr/>
        </p:nvSpPr>
        <p:spPr>
          <a:xfrm>
            <a:off x="1701800" y="5511800"/>
            <a:ext cx="716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four</a:t>
            </a:r>
            <a:endParaRPr lang="en-US" sz="2400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DF70352-E83F-BE4F-B76B-913F09FB21A3}"/>
              </a:ext>
            </a:extLst>
          </p:cNvPr>
          <p:cNvCxnSpPr/>
          <p:nvPr/>
        </p:nvCxnSpPr>
        <p:spPr>
          <a:xfrm>
            <a:off x="2418471" y="4975957"/>
            <a:ext cx="1607429" cy="27878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3CBC13-F5ED-E84F-9CBF-B1DADF752D4F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4025900" y="5082233"/>
            <a:ext cx="2171700" cy="1827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8F0EFE4-7BFE-4A46-8C85-B26FDF287322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2418471" y="5291127"/>
            <a:ext cx="1607429" cy="45150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8C532B1-EA64-2C43-9977-EBEE41ACA4F9}"/>
              </a:ext>
            </a:extLst>
          </p:cNvPr>
          <p:cNvCxnSpPr>
            <a:cxnSpLocks/>
            <a:endCxn id="56" idx="1"/>
          </p:cNvCxnSpPr>
          <p:nvPr/>
        </p:nvCxnSpPr>
        <p:spPr>
          <a:xfrm>
            <a:off x="4019805" y="5307850"/>
            <a:ext cx="2165095" cy="44748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37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6" grpId="0"/>
      <p:bldP spid="5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Neural N-Gram Language Model</a:t>
            </a:r>
            <a:endParaRPr lang="en-US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CC14879B-8D77-2648-91F2-E43EBB4B5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practice,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all n-grams from the corpus.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Shuffle all the n-grams to build a training set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the neural n-gram language model using</a:t>
            </a:r>
            <a:br>
              <a:rPr lang="en-US" dirty="0"/>
            </a:br>
            <a:r>
              <a:rPr lang="en-US" dirty="0"/>
              <a:t>stochastic gradient descent on minibatches </a:t>
            </a:r>
            <a:br>
              <a:rPr lang="en-US" dirty="0"/>
            </a:br>
            <a:r>
              <a:rPr lang="en-US" dirty="0"/>
              <a:t>containing 100-1000 n-grams.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Early-stop based on the validation set.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Report perplexity on the test 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64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980813DD-E503-A842-B09F-9C6C67F3473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00704" y="5642781"/>
            <a:ext cx="56896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136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Infinite context </a:t>
            </a:r>
            <a:r>
              <a:rPr lang="en-US" i="1" dirty="0"/>
              <a:t>n→∞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</a:t>
            </a:r>
            <a:r>
              <a:rPr lang="en-US" dirty="0" err="1"/>
              <a:t>CBoW</a:t>
            </a:r>
            <a:r>
              <a:rPr lang="en-US" dirty="0"/>
              <a:t>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Equivalent to the neural LM after replacing “</a:t>
            </a:r>
            <a:r>
              <a:rPr lang="en-US" dirty="0" err="1"/>
              <a:t>concat</a:t>
            </a:r>
            <a:r>
              <a:rPr lang="en-US" dirty="0"/>
              <a:t>” with “average”</a:t>
            </a:r>
          </a:p>
          <a:p>
            <a:pPr lvl="1"/>
            <a:r>
              <a:rPr lang="en-US" dirty="0"/>
              <a:t>“Averaging” allows the model to consider the infinite large context window.</a:t>
            </a:r>
          </a:p>
          <a:p>
            <a:r>
              <a:rPr lang="en-US" dirty="0"/>
              <a:t>Extremely efficient, but a weak language model</a:t>
            </a:r>
          </a:p>
          <a:p>
            <a:pPr lvl="1"/>
            <a:r>
              <a:rPr lang="en-US" dirty="0"/>
              <a:t>Ignores the order of the tokens in the context windows.</a:t>
            </a:r>
          </a:p>
          <a:p>
            <a:pPr lvl="2"/>
            <a:r>
              <a:rPr lang="en-US" dirty="0"/>
              <a:t>Any language with a fixed order cannot be modelled well.</a:t>
            </a:r>
          </a:p>
          <a:p>
            <a:pPr lvl="1"/>
            <a:r>
              <a:rPr lang="en-US" dirty="0"/>
              <a:t>Averaging ignores the absolute counts, which may be important:</a:t>
            </a:r>
          </a:p>
          <a:p>
            <a:pPr lvl="2"/>
            <a:r>
              <a:rPr lang="en-US" dirty="0"/>
              <a:t>If the context window is larger, “verb” becomes less likely in SVO languages.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567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Infinite context n→∞ </a:t>
            </a:r>
            <a:br>
              <a:rPr lang="en-US" dirty="0"/>
            </a:br>
            <a:r>
              <a:rPr lang="en-US" dirty="0"/>
              <a:t>– Recurrent Language Models </a:t>
            </a:r>
            <a:r>
              <a:rPr lang="en-US" sz="3600" dirty="0"/>
              <a:t>[</a:t>
            </a:r>
            <a:r>
              <a:rPr lang="en-US" sz="3600" dirty="0" err="1"/>
              <a:t>Mikolov</a:t>
            </a:r>
            <a:r>
              <a:rPr lang="en-US" sz="3600" dirty="0"/>
              <a:t> et al., 2010]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recurrent network summarizes all the tokens so far.</a:t>
            </a:r>
          </a:p>
          <a:p>
            <a:r>
              <a:rPr lang="en-US" dirty="0"/>
              <a:t>Use the recurrent network’s memory to predict the next token.</a:t>
            </a:r>
          </a:p>
          <a:p>
            <a:r>
              <a:rPr lang="en-US" dirty="0"/>
              <a:t>Efficient online processing of a streaming text:</a:t>
            </a:r>
          </a:p>
          <a:p>
            <a:pPr lvl="1"/>
            <a:r>
              <a:rPr lang="en-US" dirty="0"/>
              <a:t>Constant time per step.</a:t>
            </a:r>
          </a:p>
          <a:p>
            <a:pPr lvl="1"/>
            <a:r>
              <a:rPr lang="en-US" dirty="0"/>
              <a:t>Constant memory throughout forward computation</a:t>
            </a:r>
          </a:p>
          <a:p>
            <a:r>
              <a:rPr lang="en-US" dirty="0"/>
              <a:t>Useful in practice:</a:t>
            </a:r>
          </a:p>
          <a:p>
            <a:pPr lvl="1"/>
            <a:r>
              <a:rPr lang="en-US" dirty="0"/>
              <a:t>Useful for autocomplete and keyword suggestion.</a:t>
            </a:r>
          </a:p>
          <a:p>
            <a:pPr lvl="1"/>
            <a:r>
              <a:rPr lang="en-US" dirty="0"/>
              <a:t>Scoring partial hypotheses in generation.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3EDF69-D362-E04F-B837-BED441C1D46F}"/>
              </a:ext>
            </a:extLst>
          </p:cNvPr>
          <p:cNvSpPr>
            <a:spLocks noChangeAspect="1"/>
          </p:cNvSpPr>
          <p:nvPr/>
        </p:nvSpPr>
        <p:spPr>
          <a:xfrm>
            <a:off x="7603597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4084D6-00F5-6D4E-9CE4-778747CF3E92}"/>
              </a:ext>
            </a:extLst>
          </p:cNvPr>
          <p:cNvSpPr>
            <a:spLocks noChangeAspect="1"/>
          </p:cNvSpPr>
          <p:nvPr/>
        </p:nvSpPr>
        <p:spPr>
          <a:xfrm>
            <a:off x="85536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D055D-B0B7-7E4A-9890-5F6D752F89E3}"/>
              </a:ext>
            </a:extLst>
          </p:cNvPr>
          <p:cNvSpPr>
            <a:spLocks noChangeAspect="1"/>
          </p:cNvSpPr>
          <p:nvPr/>
        </p:nvSpPr>
        <p:spPr>
          <a:xfrm>
            <a:off x="9503796" y="4964931"/>
            <a:ext cx="475050" cy="461079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1940BF-9F23-A448-9D49-FCDE97689F40}"/>
              </a:ext>
            </a:extLst>
          </p:cNvPr>
          <p:cNvSpPr>
            <a:spLocks noChangeAspect="1"/>
          </p:cNvSpPr>
          <p:nvPr/>
        </p:nvSpPr>
        <p:spPr>
          <a:xfrm>
            <a:off x="104538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F9BA7-931A-C14C-9285-3596B76A91E8}"/>
              </a:ext>
            </a:extLst>
          </p:cNvPr>
          <p:cNvSpPr>
            <a:spLocks noChangeAspect="1"/>
          </p:cNvSpPr>
          <p:nvPr/>
        </p:nvSpPr>
        <p:spPr>
          <a:xfrm>
            <a:off x="114039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550CA5-6B4B-6E42-9C28-90430CC26CC1}"/>
              </a:ext>
            </a:extLst>
          </p:cNvPr>
          <p:cNvSpPr/>
          <p:nvPr/>
        </p:nvSpPr>
        <p:spPr>
          <a:xfrm>
            <a:off x="7137400" y="418688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D43C25-A722-AA4A-A34C-50DB75F5F1C0}"/>
              </a:ext>
            </a:extLst>
          </p:cNvPr>
          <p:cNvSpPr/>
          <p:nvPr/>
        </p:nvSpPr>
        <p:spPr>
          <a:xfrm>
            <a:off x="8094309" y="419325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0FD04D-2B33-3B40-BEB9-948E5430FCBC}"/>
              </a:ext>
            </a:extLst>
          </p:cNvPr>
          <p:cNvSpPr/>
          <p:nvPr/>
        </p:nvSpPr>
        <p:spPr>
          <a:xfrm>
            <a:off x="9051217" y="418688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A1EDB5-62D4-404B-93A5-5A7814E386F9}"/>
              </a:ext>
            </a:extLst>
          </p:cNvPr>
          <p:cNvCxnSpPr>
            <a:stCxn id="5" idx="0"/>
            <a:endCxn id="15" idx="2"/>
          </p:cNvCxnSpPr>
          <p:nvPr/>
        </p:nvCxnSpPr>
        <p:spPr>
          <a:xfrm flipH="1" flipV="1">
            <a:off x="7470908" y="4588682"/>
            <a:ext cx="370215" cy="543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C2EAF59-D234-7844-A3F1-4FC22464F00C}"/>
              </a:ext>
            </a:extLst>
          </p:cNvPr>
          <p:cNvCxnSpPr>
            <a:cxnSpLocks/>
            <a:stCxn id="6" idx="0"/>
            <a:endCxn id="16" idx="2"/>
          </p:cNvCxnSpPr>
          <p:nvPr/>
        </p:nvCxnSpPr>
        <p:spPr>
          <a:xfrm flipH="1" flipV="1">
            <a:off x="8427816" y="4595051"/>
            <a:ext cx="363406" cy="536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10F1A0D-C13D-5C48-AE53-1FC8C7B88052}"/>
              </a:ext>
            </a:extLst>
          </p:cNvPr>
          <p:cNvCxnSpPr>
            <a:cxnSpLocks/>
            <a:stCxn id="7" idx="0"/>
            <a:endCxn id="17" idx="2"/>
          </p:cNvCxnSpPr>
          <p:nvPr/>
        </p:nvCxnSpPr>
        <p:spPr>
          <a:xfrm flipH="1" flipV="1">
            <a:off x="9384725" y="4588682"/>
            <a:ext cx="356597" cy="37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1B4496-10F2-9D46-89EA-66EB7AC97EB7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7804415" y="4387782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EB7C97-225E-4B4F-B730-DAFFF219A9B7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8761324" y="4387782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A19B9CED-6F8F-8642-939E-0E08D64C3260}"/>
              </a:ext>
            </a:extLst>
          </p:cNvPr>
          <p:cNvSpPr/>
          <p:nvPr/>
        </p:nvSpPr>
        <p:spPr>
          <a:xfrm>
            <a:off x="9028746" y="3548475"/>
            <a:ext cx="1138692" cy="343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0D7173-EE15-004D-BBDD-76A4BACC9338}"/>
              </a:ext>
            </a:extLst>
          </p:cNvPr>
          <p:cNvCxnSpPr>
            <a:cxnSpLocks/>
            <a:stCxn id="17" idx="0"/>
            <a:endCxn id="36" idx="2"/>
          </p:cNvCxnSpPr>
          <p:nvPr/>
        </p:nvCxnSpPr>
        <p:spPr>
          <a:xfrm flipV="1">
            <a:off x="9384725" y="3891528"/>
            <a:ext cx="213367" cy="295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E45ED41-A9A4-694D-9BDA-78BCCF0AED63}"/>
              </a:ext>
            </a:extLst>
          </p:cNvPr>
          <p:cNvCxnSpPr>
            <a:cxnSpLocks/>
            <a:stCxn id="36" idx="0"/>
            <a:endCxn id="41" idx="2"/>
          </p:cNvCxnSpPr>
          <p:nvPr/>
        </p:nvCxnSpPr>
        <p:spPr>
          <a:xfrm flipV="1">
            <a:off x="9598092" y="3230268"/>
            <a:ext cx="510777" cy="318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AB48F27B-E183-E74A-A514-3C1F0800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217" y="2936905"/>
            <a:ext cx="2115303" cy="29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3514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Infinite context </a:t>
            </a:r>
            <a:r>
              <a:rPr lang="en-US" i="1" dirty="0"/>
              <a:t>n→∞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Recurrent Memory Networks </a:t>
            </a:r>
            <a:r>
              <a:rPr lang="en-US" sz="3600" dirty="0"/>
              <a:t>[Tran et al., 2016]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068610" cy="4351338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recurrent network </a:t>
            </a:r>
            <a:r>
              <a:rPr lang="en-US" dirty="0"/>
              <a:t>solves a difficult problem: </a:t>
            </a:r>
            <a:r>
              <a:rPr lang="en-US" i="1" dirty="0"/>
              <a:t>compress the entire context into a fixed-size memory vector</a:t>
            </a:r>
            <a:r>
              <a:rPr lang="en-US" dirty="0"/>
              <a:t>.</a:t>
            </a:r>
          </a:p>
          <a:p>
            <a:r>
              <a:rPr lang="en-US" b="1" dirty="0"/>
              <a:t>Self-attention </a:t>
            </a:r>
            <a:r>
              <a:rPr lang="en-US" dirty="0"/>
              <a:t>does not require such compression but still can capture </a:t>
            </a:r>
            <a:br>
              <a:rPr lang="en-US" dirty="0"/>
            </a:br>
            <a:r>
              <a:rPr lang="en-US" dirty="0"/>
              <a:t>long-term dependencies. </a:t>
            </a:r>
          </a:p>
          <a:p>
            <a:r>
              <a:rPr lang="en-US" dirty="0"/>
              <a:t>Combine these two: a recurrent memory network (RMN) </a:t>
            </a:r>
            <a:r>
              <a:rPr lang="en-US" sz="2400" dirty="0"/>
              <a:t>[Tran et al., 2016]</a:t>
            </a:r>
          </a:p>
          <a:p>
            <a:pPr lvl="1"/>
            <a:r>
              <a:rPr lang="en-US" dirty="0"/>
              <a:t>RNMT+: a similar, recent extension for neural 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209180-E2BB-2D41-A60F-5FED50664368}"/>
              </a:ext>
            </a:extLst>
          </p:cNvPr>
          <p:cNvSpPr>
            <a:spLocks noChangeAspect="1"/>
          </p:cNvSpPr>
          <p:nvPr/>
        </p:nvSpPr>
        <p:spPr>
          <a:xfrm>
            <a:off x="8296194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01BB7F-349F-A24A-A91D-BD1F901E2E4E}"/>
              </a:ext>
            </a:extLst>
          </p:cNvPr>
          <p:cNvSpPr>
            <a:spLocks noChangeAspect="1"/>
          </p:cNvSpPr>
          <p:nvPr/>
        </p:nvSpPr>
        <p:spPr>
          <a:xfrm>
            <a:off x="8621312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86905D-F0B6-D849-9436-AF42E8F4C083}"/>
              </a:ext>
            </a:extLst>
          </p:cNvPr>
          <p:cNvSpPr>
            <a:spLocks noChangeAspect="1"/>
          </p:cNvSpPr>
          <p:nvPr/>
        </p:nvSpPr>
        <p:spPr>
          <a:xfrm>
            <a:off x="8946429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13E8BE-83E8-A248-BBDC-6363A9420EE8}"/>
              </a:ext>
            </a:extLst>
          </p:cNvPr>
          <p:cNvSpPr>
            <a:spLocks noChangeAspect="1"/>
          </p:cNvSpPr>
          <p:nvPr/>
        </p:nvSpPr>
        <p:spPr>
          <a:xfrm>
            <a:off x="9271547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FDEC33-56C6-B940-A523-A0D168F62E7D}"/>
              </a:ext>
            </a:extLst>
          </p:cNvPr>
          <p:cNvSpPr>
            <a:spLocks noChangeAspect="1"/>
          </p:cNvSpPr>
          <p:nvPr/>
        </p:nvSpPr>
        <p:spPr>
          <a:xfrm>
            <a:off x="9596665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0B2FAD-D162-E648-BAFB-2EF56C5A4AB5}"/>
              </a:ext>
            </a:extLst>
          </p:cNvPr>
          <p:cNvSpPr>
            <a:spLocks noChangeAspect="1"/>
          </p:cNvSpPr>
          <p:nvPr/>
        </p:nvSpPr>
        <p:spPr>
          <a:xfrm>
            <a:off x="9921784" y="4737632"/>
            <a:ext cx="325118" cy="31555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B4FF1-8B8B-CD47-B536-04416394C18A}"/>
              </a:ext>
            </a:extLst>
          </p:cNvPr>
          <p:cNvSpPr>
            <a:spLocks noChangeAspect="1"/>
          </p:cNvSpPr>
          <p:nvPr/>
        </p:nvSpPr>
        <p:spPr>
          <a:xfrm>
            <a:off x="10246901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E26992-CD4D-ED47-A0A6-549003AE4306}"/>
              </a:ext>
            </a:extLst>
          </p:cNvPr>
          <p:cNvSpPr>
            <a:spLocks noChangeAspect="1"/>
          </p:cNvSpPr>
          <p:nvPr/>
        </p:nvSpPr>
        <p:spPr>
          <a:xfrm>
            <a:off x="10572019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68D30E-15DE-4942-9113-9C96524B8DC2}"/>
              </a:ext>
            </a:extLst>
          </p:cNvPr>
          <p:cNvSpPr>
            <a:spLocks noChangeAspect="1"/>
          </p:cNvSpPr>
          <p:nvPr/>
        </p:nvSpPr>
        <p:spPr>
          <a:xfrm>
            <a:off x="10897137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1ECEDA-9688-6C45-A632-291D9CB6EAF7}"/>
              </a:ext>
            </a:extLst>
          </p:cNvPr>
          <p:cNvSpPr>
            <a:spLocks noChangeAspect="1"/>
          </p:cNvSpPr>
          <p:nvPr/>
        </p:nvSpPr>
        <p:spPr>
          <a:xfrm>
            <a:off x="11222255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EB68EB-79A1-0241-8223-70C802490D53}"/>
              </a:ext>
            </a:extLst>
          </p:cNvPr>
          <p:cNvSpPr>
            <a:spLocks noChangeAspect="1"/>
          </p:cNvSpPr>
          <p:nvPr/>
        </p:nvSpPr>
        <p:spPr>
          <a:xfrm>
            <a:off x="11547373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69EB00-0C26-4C44-B6C3-2D4704FAED7F}"/>
              </a:ext>
            </a:extLst>
          </p:cNvPr>
          <p:cNvSpPr>
            <a:spLocks noChangeAspect="1"/>
          </p:cNvSpPr>
          <p:nvPr/>
        </p:nvSpPr>
        <p:spPr>
          <a:xfrm>
            <a:off x="8296194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DED66D-74DB-ED47-BC97-2A78540DC00F}"/>
              </a:ext>
            </a:extLst>
          </p:cNvPr>
          <p:cNvSpPr>
            <a:spLocks noChangeAspect="1"/>
          </p:cNvSpPr>
          <p:nvPr/>
        </p:nvSpPr>
        <p:spPr>
          <a:xfrm>
            <a:off x="8621312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2E0B4C-46F0-4E4C-B64B-D88B3AE29283}"/>
              </a:ext>
            </a:extLst>
          </p:cNvPr>
          <p:cNvSpPr>
            <a:spLocks noChangeAspect="1"/>
          </p:cNvSpPr>
          <p:nvPr/>
        </p:nvSpPr>
        <p:spPr>
          <a:xfrm>
            <a:off x="8946429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8357EE-1DFE-6E44-B28D-F20D6B8CB7D4}"/>
              </a:ext>
            </a:extLst>
          </p:cNvPr>
          <p:cNvSpPr>
            <a:spLocks noChangeAspect="1"/>
          </p:cNvSpPr>
          <p:nvPr/>
        </p:nvSpPr>
        <p:spPr>
          <a:xfrm>
            <a:off x="9271547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580A61-2773-E749-8D9E-8BA5AAB27BC7}"/>
              </a:ext>
            </a:extLst>
          </p:cNvPr>
          <p:cNvSpPr>
            <a:spLocks noChangeAspect="1"/>
          </p:cNvSpPr>
          <p:nvPr/>
        </p:nvSpPr>
        <p:spPr>
          <a:xfrm>
            <a:off x="9596665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C3C309C-C61F-164F-83FC-D4AF8BCD6B44}"/>
              </a:ext>
            </a:extLst>
          </p:cNvPr>
          <p:cNvSpPr>
            <a:spLocks noChangeAspect="1"/>
          </p:cNvSpPr>
          <p:nvPr/>
        </p:nvSpPr>
        <p:spPr>
          <a:xfrm>
            <a:off x="9921784" y="3041488"/>
            <a:ext cx="325118" cy="31555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92D692-B2AD-804B-AEA1-36E8A92D8ADA}"/>
              </a:ext>
            </a:extLst>
          </p:cNvPr>
          <p:cNvSpPr>
            <a:spLocks noChangeAspect="1"/>
          </p:cNvSpPr>
          <p:nvPr/>
        </p:nvSpPr>
        <p:spPr>
          <a:xfrm>
            <a:off x="10246901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E7A3C4-F5A3-6449-A39B-CCBC24703D0C}"/>
              </a:ext>
            </a:extLst>
          </p:cNvPr>
          <p:cNvSpPr>
            <a:spLocks noChangeAspect="1"/>
          </p:cNvSpPr>
          <p:nvPr/>
        </p:nvSpPr>
        <p:spPr>
          <a:xfrm>
            <a:off x="10572019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C8BBED0-C570-1140-A87F-B128644B0CC2}"/>
              </a:ext>
            </a:extLst>
          </p:cNvPr>
          <p:cNvSpPr>
            <a:spLocks noChangeAspect="1"/>
          </p:cNvSpPr>
          <p:nvPr/>
        </p:nvSpPr>
        <p:spPr>
          <a:xfrm>
            <a:off x="10897137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D801B15-C318-9943-B5A4-7537A9A7F963}"/>
              </a:ext>
            </a:extLst>
          </p:cNvPr>
          <p:cNvSpPr>
            <a:spLocks noChangeAspect="1"/>
          </p:cNvSpPr>
          <p:nvPr/>
        </p:nvSpPr>
        <p:spPr>
          <a:xfrm>
            <a:off x="11222255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F53983-F542-7E4B-9D36-E659DE4EF5BD}"/>
              </a:ext>
            </a:extLst>
          </p:cNvPr>
          <p:cNvSpPr>
            <a:spLocks noChangeAspect="1"/>
          </p:cNvSpPr>
          <p:nvPr/>
        </p:nvSpPr>
        <p:spPr>
          <a:xfrm>
            <a:off x="11547373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22FC2B-20B6-EA43-A31B-60169DCEF635}"/>
              </a:ext>
            </a:extLst>
          </p:cNvPr>
          <p:cNvSpPr/>
          <p:nvPr/>
        </p:nvSpPr>
        <p:spPr>
          <a:xfrm>
            <a:off x="5853452" y="3671039"/>
            <a:ext cx="999502" cy="519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Weighting </a:t>
            </a:r>
          </a:p>
          <a:p>
            <a:r>
              <a:rPr lang="en-US" sz="1400" dirty="0">
                <a:solidFill>
                  <a:schemeClr val="tx1"/>
                </a:solidFill>
              </a:rPr>
              <a:t>Function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E586A9E-FA58-F140-94CB-611AC7A14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536" y="4013817"/>
            <a:ext cx="126805" cy="105670"/>
          </a:xfrm>
          <a:prstGeom prst="rect">
            <a:avLst/>
          </a:prstGeom>
        </p:spPr>
      </p:pic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AB7B216D-63C1-B54E-B1C4-4906D83E4300}"/>
              </a:ext>
            </a:extLst>
          </p:cNvPr>
          <p:cNvCxnSpPr>
            <a:cxnSpLocks/>
            <a:stCxn id="7" idx="0"/>
            <a:endCxn id="28" idx="2"/>
          </p:cNvCxnSpPr>
          <p:nvPr/>
        </p:nvCxnSpPr>
        <p:spPr>
          <a:xfrm rot="16200000" flipV="1">
            <a:off x="7238055" y="3305940"/>
            <a:ext cx="660965" cy="2430668"/>
          </a:xfrm>
          <a:prstGeom prst="curvedConnector3">
            <a:avLst>
              <a:gd name="adj1" fmla="val 28417"/>
            </a:avLst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C5520D9C-BFD1-0D4E-97AB-7A55FCCE5FC6}"/>
              </a:ext>
            </a:extLst>
          </p:cNvPr>
          <p:cNvCxnSpPr>
            <a:stCxn id="11" idx="0"/>
            <a:endCxn id="28" idx="2"/>
          </p:cNvCxnSpPr>
          <p:nvPr/>
        </p:nvCxnSpPr>
        <p:spPr>
          <a:xfrm rot="16200000" flipV="1">
            <a:off x="7945353" y="2598641"/>
            <a:ext cx="546841" cy="3731140"/>
          </a:xfrm>
          <a:prstGeom prst="curvedConnector3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484EE2B4-F949-F341-929D-1DE909B2AC90}"/>
              </a:ext>
            </a:extLst>
          </p:cNvPr>
          <p:cNvSpPr/>
          <p:nvPr/>
        </p:nvSpPr>
        <p:spPr>
          <a:xfrm>
            <a:off x="7342952" y="3926323"/>
            <a:ext cx="630448" cy="274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4248545C-EBE1-AC40-83ED-6D8CA04708F7}"/>
              </a:ext>
            </a:extLst>
          </p:cNvPr>
          <p:cNvCxnSpPr>
            <a:cxnSpLocks/>
            <a:stCxn id="7" idx="0"/>
            <a:endCxn id="32" idx="2"/>
          </p:cNvCxnSpPr>
          <p:nvPr/>
        </p:nvCxnSpPr>
        <p:spPr>
          <a:xfrm rot="16200000" flipV="1">
            <a:off x="7895801" y="3963685"/>
            <a:ext cx="650447" cy="1125695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C7D95631-CB9B-234E-A9B2-FC8A9B9BDC07}"/>
              </a:ext>
            </a:extLst>
          </p:cNvPr>
          <p:cNvCxnSpPr>
            <a:cxnSpLocks/>
            <a:stCxn id="11" idx="0"/>
            <a:endCxn id="32" idx="2"/>
          </p:cNvCxnSpPr>
          <p:nvPr/>
        </p:nvCxnSpPr>
        <p:spPr>
          <a:xfrm rot="16200000" flipV="1">
            <a:off x="8603099" y="3256387"/>
            <a:ext cx="536323" cy="2426167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61BAFE8-4AF2-324C-86C4-1C370AD47B7F}"/>
              </a:ext>
            </a:extLst>
          </p:cNvPr>
          <p:cNvSpPr/>
          <p:nvPr/>
        </p:nvSpPr>
        <p:spPr>
          <a:xfrm>
            <a:off x="9525839" y="3692322"/>
            <a:ext cx="1117007" cy="274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Summation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166AFF-D54D-554B-A1B2-7168B6F72B5D}"/>
              </a:ext>
            </a:extLst>
          </p:cNvPr>
          <p:cNvSpPr>
            <a:spLocks noChangeAspect="1"/>
          </p:cNvSpPr>
          <p:nvPr/>
        </p:nvSpPr>
        <p:spPr>
          <a:xfrm>
            <a:off x="8067945" y="3533675"/>
            <a:ext cx="220678" cy="2217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294910-D37E-2547-BD62-6772EBB8C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344" y="3588887"/>
            <a:ext cx="116238" cy="116238"/>
          </a:xfrm>
          <a:prstGeom prst="rect">
            <a:avLst/>
          </a:prstGeom>
        </p:spPr>
      </p:pic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52D2CD0D-85A2-F54D-AF90-6E33A6B279F7}"/>
              </a:ext>
            </a:extLst>
          </p:cNvPr>
          <p:cNvCxnSpPr>
            <a:cxnSpLocks/>
            <a:stCxn id="32" idx="0"/>
            <a:endCxn id="36" idx="2"/>
          </p:cNvCxnSpPr>
          <p:nvPr/>
        </p:nvCxnSpPr>
        <p:spPr>
          <a:xfrm rot="5400000" flipH="1" flipV="1">
            <a:off x="7832796" y="3580835"/>
            <a:ext cx="170868" cy="520108"/>
          </a:xfrm>
          <a:prstGeom prst="curved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863F09C6-EF5D-084D-9AB3-B5723F8490E8}"/>
              </a:ext>
            </a:extLst>
          </p:cNvPr>
          <p:cNvCxnSpPr>
            <a:cxnSpLocks/>
            <a:stCxn id="28" idx="0"/>
            <a:endCxn id="36" idx="0"/>
          </p:cNvCxnSpPr>
          <p:nvPr/>
        </p:nvCxnSpPr>
        <p:spPr>
          <a:xfrm rot="5400000" flipH="1" flipV="1">
            <a:off x="7197062" y="2689817"/>
            <a:ext cx="137364" cy="1825081"/>
          </a:xfrm>
          <a:prstGeom prst="curvedConnector3">
            <a:avLst>
              <a:gd name="adj1" fmla="val 23846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BD8A53E4-DAF2-2F47-BFC3-3BADCA7CE5B8}"/>
              </a:ext>
            </a:extLst>
          </p:cNvPr>
          <p:cNvCxnSpPr>
            <a:cxnSpLocks/>
            <a:stCxn id="36" idx="3"/>
            <a:endCxn id="35" idx="2"/>
          </p:cNvCxnSpPr>
          <p:nvPr/>
        </p:nvCxnSpPr>
        <p:spPr>
          <a:xfrm>
            <a:off x="8288624" y="3644564"/>
            <a:ext cx="1795719" cy="322743"/>
          </a:xfrm>
          <a:prstGeom prst="curvedConnector4">
            <a:avLst>
              <a:gd name="adj1" fmla="val 34449"/>
              <a:gd name="adj2" fmla="val 158934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AEE2F86E-DB48-614F-9A72-57D8C8CCFD08}"/>
              </a:ext>
            </a:extLst>
          </p:cNvPr>
          <p:cNvCxnSpPr>
            <a:cxnSpLocks/>
            <a:stCxn id="35" idx="0"/>
            <a:endCxn id="22" idx="2"/>
          </p:cNvCxnSpPr>
          <p:nvPr/>
        </p:nvCxnSpPr>
        <p:spPr>
          <a:xfrm rot="5400000" flipH="1" flipV="1">
            <a:off x="9916704" y="3524683"/>
            <a:ext cx="335277" cy="1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7DEFAE29-B745-EA4D-8E39-1221571BC3FE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9596664" y="3967308"/>
            <a:ext cx="487679" cy="335276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EBE9C78C-92E2-FA44-B029-2CEB0B8F5ED3}"/>
              </a:ext>
            </a:extLst>
          </p:cNvPr>
          <p:cNvSpPr>
            <a:spLocks noChangeAspect="1"/>
          </p:cNvSpPr>
          <p:nvPr/>
        </p:nvSpPr>
        <p:spPr>
          <a:xfrm>
            <a:off x="8296194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DE5F29F-A36A-5449-A88C-400CB4F11313}"/>
              </a:ext>
            </a:extLst>
          </p:cNvPr>
          <p:cNvSpPr>
            <a:spLocks noChangeAspect="1"/>
          </p:cNvSpPr>
          <p:nvPr/>
        </p:nvSpPr>
        <p:spPr>
          <a:xfrm>
            <a:off x="8621312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5CBD4F8-77EA-E549-A4EC-082DD7A678E5}"/>
              </a:ext>
            </a:extLst>
          </p:cNvPr>
          <p:cNvSpPr>
            <a:spLocks noChangeAspect="1"/>
          </p:cNvSpPr>
          <p:nvPr/>
        </p:nvSpPr>
        <p:spPr>
          <a:xfrm>
            <a:off x="8946429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EA7C4D-A6CC-0849-B16C-C96339BBFFEC}"/>
              </a:ext>
            </a:extLst>
          </p:cNvPr>
          <p:cNvSpPr>
            <a:spLocks noChangeAspect="1"/>
          </p:cNvSpPr>
          <p:nvPr/>
        </p:nvSpPr>
        <p:spPr>
          <a:xfrm>
            <a:off x="9271547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5F473B0-5C12-0C48-9C9A-9C59589BAAD1}"/>
              </a:ext>
            </a:extLst>
          </p:cNvPr>
          <p:cNvSpPr>
            <a:spLocks noChangeAspect="1"/>
          </p:cNvSpPr>
          <p:nvPr/>
        </p:nvSpPr>
        <p:spPr>
          <a:xfrm>
            <a:off x="959666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BF1BC1D-9608-CF46-B035-A2171C6AF623}"/>
              </a:ext>
            </a:extLst>
          </p:cNvPr>
          <p:cNvSpPr>
            <a:spLocks noChangeAspect="1"/>
          </p:cNvSpPr>
          <p:nvPr/>
        </p:nvSpPr>
        <p:spPr>
          <a:xfrm>
            <a:off x="10246901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82DF99-8552-844F-8563-FC558183380D}"/>
              </a:ext>
            </a:extLst>
          </p:cNvPr>
          <p:cNvSpPr>
            <a:spLocks noChangeAspect="1"/>
          </p:cNvSpPr>
          <p:nvPr/>
        </p:nvSpPr>
        <p:spPr>
          <a:xfrm>
            <a:off x="10572019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E703F50-6B1F-0043-809E-22938B924FA8}"/>
              </a:ext>
            </a:extLst>
          </p:cNvPr>
          <p:cNvSpPr>
            <a:spLocks noChangeAspect="1"/>
          </p:cNvSpPr>
          <p:nvPr/>
        </p:nvSpPr>
        <p:spPr>
          <a:xfrm>
            <a:off x="10897137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E77530F-E625-CE49-8BB5-CC173255E473}"/>
              </a:ext>
            </a:extLst>
          </p:cNvPr>
          <p:cNvSpPr>
            <a:spLocks noChangeAspect="1"/>
          </p:cNvSpPr>
          <p:nvPr/>
        </p:nvSpPr>
        <p:spPr>
          <a:xfrm>
            <a:off x="1122225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06E1B01-D489-144F-9A49-D0E78A561E4B}"/>
              </a:ext>
            </a:extLst>
          </p:cNvPr>
          <p:cNvSpPr>
            <a:spLocks noChangeAspect="1"/>
          </p:cNvSpPr>
          <p:nvPr/>
        </p:nvSpPr>
        <p:spPr>
          <a:xfrm>
            <a:off x="11547373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6120E6E-6B31-584F-9725-F2B8BD160778}"/>
              </a:ext>
            </a:extLst>
          </p:cNvPr>
          <p:cNvSpPr>
            <a:spLocks noChangeAspect="1"/>
          </p:cNvSpPr>
          <p:nvPr/>
        </p:nvSpPr>
        <p:spPr>
          <a:xfrm>
            <a:off x="991724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177CDCA-5FD0-A144-A075-A2FD76606279}"/>
              </a:ext>
            </a:extLst>
          </p:cNvPr>
          <p:cNvSpPr/>
          <p:nvPr/>
        </p:nvSpPr>
        <p:spPr>
          <a:xfrm rot="16200000">
            <a:off x="8160975" y="5640420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242459E-9AC1-894F-9E13-DF6E0BA3D556}"/>
              </a:ext>
            </a:extLst>
          </p:cNvPr>
          <p:cNvSpPr/>
          <p:nvPr/>
        </p:nvSpPr>
        <p:spPr>
          <a:xfrm rot="16200000">
            <a:off x="8485808" y="5640421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7CFD595-2A61-8F42-8401-6904448AF4E2}"/>
              </a:ext>
            </a:extLst>
          </p:cNvPr>
          <p:cNvSpPr/>
          <p:nvPr/>
        </p:nvSpPr>
        <p:spPr>
          <a:xfrm rot="16200000">
            <a:off x="8810641" y="5640422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5A4F704-3DEE-4041-889E-AEA2C77B5751}"/>
              </a:ext>
            </a:extLst>
          </p:cNvPr>
          <p:cNvSpPr/>
          <p:nvPr/>
        </p:nvSpPr>
        <p:spPr>
          <a:xfrm rot="16200000">
            <a:off x="9135474" y="5640423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5300BE4-A4B2-9142-88D4-EAECDAC858B5}"/>
              </a:ext>
            </a:extLst>
          </p:cNvPr>
          <p:cNvSpPr/>
          <p:nvPr/>
        </p:nvSpPr>
        <p:spPr>
          <a:xfrm rot="16200000">
            <a:off x="9460307" y="5640424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5260E2D-A76F-4746-AA2E-CEF2A8AACE0A}"/>
              </a:ext>
            </a:extLst>
          </p:cNvPr>
          <p:cNvSpPr/>
          <p:nvPr/>
        </p:nvSpPr>
        <p:spPr>
          <a:xfrm rot="16200000">
            <a:off x="9785140" y="5640425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C152E7A-FCE0-0640-9887-7FB915DE4173}"/>
              </a:ext>
            </a:extLst>
          </p:cNvPr>
          <p:cNvSpPr/>
          <p:nvPr/>
        </p:nvSpPr>
        <p:spPr>
          <a:xfrm rot="16200000">
            <a:off x="10109973" y="5640426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0666BBA-BC5F-C449-9E28-45435684246A}"/>
              </a:ext>
            </a:extLst>
          </p:cNvPr>
          <p:cNvSpPr/>
          <p:nvPr/>
        </p:nvSpPr>
        <p:spPr>
          <a:xfrm rot="16200000">
            <a:off x="10434806" y="5640427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D6B4753-1BAD-FB41-8ACF-3F8B1C64AD75}"/>
              </a:ext>
            </a:extLst>
          </p:cNvPr>
          <p:cNvSpPr/>
          <p:nvPr/>
        </p:nvSpPr>
        <p:spPr>
          <a:xfrm rot="16200000">
            <a:off x="10759639" y="5640428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B79EA46-514F-D445-97D7-4A566A898C6B}"/>
              </a:ext>
            </a:extLst>
          </p:cNvPr>
          <p:cNvSpPr/>
          <p:nvPr/>
        </p:nvSpPr>
        <p:spPr>
          <a:xfrm rot="16200000">
            <a:off x="11084472" y="5640429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AC7EFE-B7BC-A445-9A2E-437A0D7CC830}"/>
              </a:ext>
            </a:extLst>
          </p:cNvPr>
          <p:cNvSpPr/>
          <p:nvPr/>
        </p:nvSpPr>
        <p:spPr>
          <a:xfrm rot="16200000">
            <a:off x="11409305" y="5640430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642F4EA-314C-AE48-A2A5-22742DE94333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8582398" y="5764065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E41FCBD-359D-ED40-93AC-2FD4FD378C23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8907231" y="5764066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7F2CFA4-94C1-AD47-8708-BFA8EAEC5D5F}"/>
              </a:ext>
            </a:extLst>
          </p:cNvPr>
          <p:cNvCxnSpPr>
            <a:cxnSpLocks/>
          </p:cNvCxnSpPr>
          <p:nvPr/>
        </p:nvCxnSpPr>
        <p:spPr>
          <a:xfrm>
            <a:off x="9232064" y="5764067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6592AE8-0288-A346-AAC9-0913DABAF08B}"/>
              </a:ext>
            </a:extLst>
          </p:cNvPr>
          <p:cNvCxnSpPr>
            <a:cxnSpLocks/>
          </p:cNvCxnSpPr>
          <p:nvPr/>
        </p:nvCxnSpPr>
        <p:spPr>
          <a:xfrm>
            <a:off x="9556897" y="5764068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111B4B0-5A2A-1644-A8AE-D73044FFA972}"/>
              </a:ext>
            </a:extLst>
          </p:cNvPr>
          <p:cNvCxnSpPr>
            <a:cxnSpLocks/>
          </p:cNvCxnSpPr>
          <p:nvPr/>
        </p:nvCxnSpPr>
        <p:spPr>
          <a:xfrm>
            <a:off x="9881730" y="5764069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E6144DD-B79B-B440-9EEF-8601643D7572}"/>
              </a:ext>
            </a:extLst>
          </p:cNvPr>
          <p:cNvCxnSpPr>
            <a:cxnSpLocks/>
          </p:cNvCxnSpPr>
          <p:nvPr/>
        </p:nvCxnSpPr>
        <p:spPr>
          <a:xfrm>
            <a:off x="10206563" y="5764070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1E52295-CF35-6E4F-B5C3-6C1A556D653F}"/>
              </a:ext>
            </a:extLst>
          </p:cNvPr>
          <p:cNvCxnSpPr>
            <a:cxnSpLocks/>
          </p:cNvCxnSpPr>
          <p:nvPr/>
        </p:nvCxnSpPr>
        <p:spPr>
          <a:xfrm>
            <a:off x="10531396" y="5764071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3818C82-D2E2-D643-9226-F9553C4756C8}"/>
              </a:ext>
            </a:extLst>
          </p:cNvPr>
          <p:cNvCxnSpPr>
            <a:cxnSpLocks/>
          </p:cNvCxnSpPr>
          <p:nvPr/>
        </p:nvCxnSpPr>
        <p:spPr>
          <a:xfrm>
            <a:off x="10856229" y="5764072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B63C468-14DE-F647-99B8-F49643FB8FA4}"/>
              </a:ext>
            </a:extLst>
          </p:cNvPr>
          <p:cNvCxnSpPr>
            <a:cxnSpLocks/>
          </p:cNvCxnSpPr>
          <p:nvPr/>
        </p:nvCxnSpPr>
        <p:spPr>
          <a:xfrm>
            <a:off x="11181062" y="5764073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34AAEC7-EB93-B845-9BEA-6609FEC5B62B}"/>
              </a:ext>
            </a:extLst>
          </p:cNvPr>
          <p:cNvCxnSpPr>
            <a:cxnSpLocks/>
          </p:cNvCxnSpPr>
          <p:nvPr/>
        </p:nvCxnSpPr>
        <p:spPr>
          <a:xfrm>
            <a:off x="11505895" y="5764074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43E2220-CF92-2E4F-B1B0-E03B6DE2EDCE}"/>
              </a:ext>
            </a:extLst>
          </p:cNvPr>
          <p:cNvCxnSpPr>
            <a:cxnSpLocks/>
            <a:stCxn id="49" idx="0"/>
            <a:endCxn id="61" idx="1"/>
          </p:cNvCxnSpPr>
          <p:nvPr/>
        </p:nvCxnSpPr>
        <p:spPr>
          <a:xfrm flipV="1">
            <a:off x="8458753" y="6061843"/>
            <a:ext cx="0" cy="258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730FD9E-0A1C-D242-B987-E92C2536558C}"/>
              </a:ext>
            </a:extLst>
          </p:cNvPr>
          <p:cNvCxnSpPr>
            <a:cxnSpLocks/>
            <a:stCxn id="50" idx="0"/>
            <a:endCxn id="62" idx="1"/>
          </p:cNvCxnSpPr>
          <p:nvPr/>
        </p:nvCxnSpPr>
        <p:spPr>
          <a:xfrm flipH="1" flipV="1">
            <a:off x="8783586" y="6061844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B3DD16A-593E-8548-949A-3B25BA29057E}"/>
              </a:ext>
            </a:extLst>
          </p:cNvPr>
          <p:cNvCxnSpPr>
            <a:cxnSpLocks/>
          </p:cNvCxnSpPr>
          <p:nvPr/>
        </p:nvCxnSpPr>
        <p:spPr>
          <a:xfrm flipH="1" flipV="1">
            <a:off x="9108419" y="6061845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D50EDA5-62CE-5242-9321-C8D5556FECD8}"/>
              </a:ext>
            </a:extLst>
          </p:cNvPr>
          <p:cNvCxnSpPr>
            <a:cxnSpLocks/>
          </p:cNvCxnSpPr>
          <p:nvPr/>
        </p:nvCxnSpPr>
        <p:spPr>
          <a:xfrm flipH="1" flipV="1">
            <a:off x="9433252" y="6061846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EF4C82A4-8D51-D140-883C-304D9CF295F6}"/>
              </a:ext>
            </a:extLst>
          </p:cNvPr>
          <p:cNvCxnSpPr>
            <a:cxnSpLocks/>
          </p:cNvCxnSpPr>
          <p:nvPr/>
        </p:nvCxnSpPr>
        <p:spPr>
          <a:xfrm flipH="1" flipV="1">
            <a:off x="9758085" y="6061847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8CC0FD4-010A-054F-8DD2-641F6C5D26CC}"/>
              </a:ext>
            </a:extLst>
          </p:cNvPr>
          <p:cNvCxnSpPr>
            <a:cxnSpLocks/>
          </p:cNvCxnSpPr>
          <p:nvPr/>
        </p:nvCxnSpPr>
        <p:spPr>
          <a:xfrm flipH="1" flipV="1">
            <a:off x="10082918" y="6061848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CD9D674-BE14-964B-AB24-9983FB265F4B}"/>
              </a:ext>
            </a:extLst>
          </p:cNvPr>
          <p:cNvCxnSpPr>
            <a:cxnSpLocks/>
          </p:cNvCxnSpPr>
          <p:nvPr/>
        </p:nvCxnSpPr>
        <p:spPr>
          <a:xfrm flipH="1" flipV="1">
            <a:off x="10407751" y="6061849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F162C8F-F7B5-7747-96E4-01F2C138BD76}"/>
              </a:ext>
            </a:extLst>
          </p:cNvPr>
          <p:cNvCxnSpPr>
            <a:cxnSpLocks/>
          </p:cNvCxnSpPr>
          <p:nvPr/>
        </p:nvCxnSpPr>
        <p:spPr>
          <a:xfrm flipH="1" flipV="1">
            <a:off x="10732584" y="6061850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4035CE9-2070-2841-A503-2365674897B8}"/>
              </a:ext>
            </a:extLst>
          </p:cNvPr>
          <p:cNvCxnSpPr>
            <a:cxnSpLocks/>
          </p:cNvCxnSpPr>
          <p:nvPr/>
        </p:nvCxnSpPr>
        <p:spPr>
          <a:xfrm flipH="1" flipV="1">
            <a:off x="11057417" y="6061851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834BA02-1911-4A47-82F1-D1C3929E2AA3}"/>
              </a:ext>
            </a:extLst>
          </p:cNvPr>
          <p:cNvCxnSpPr>
            <a:cxnSpLocks/>
          </p:cNvCxnSpPr>
          <p:nvPr/>
        </p:nvCxnSpPr>
        <p:spPr>
          <a:xfrm flipH="1" flipV="1">
            <a:off x="11382250" y="6061852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9E66CB5-69BF-CF43-A206-08F31A4B335E}"/>
              </a:ext>
            </a:extLst>
          </p:cNvPr>
          <p:cNvCxnSpPr>
            <a:cxnSpLocks/>
          </p:cNvCxnSpPr>
          <p:nvPr/>
        </p:nvCxnSpPr>
        <p:spPr>
          <a:xfrm flipH="1" flipV="1">
            <a:off x="11707083" y="6061853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39BE7D5-B836-9B4A-BE2E-945C0DD96E74}"/>
              </a:ext>
            </a:extLst>
          </p:cNvPr>
          <p:cNvCxnSpPr>
            <a:cxnSpLocks/>
            <a:stCxn id="61" idx="3"/>
            <a:endCxn id="6" idx="2"/>
          </p:cNvCxnSpPr>
          <p:nvPr/>
        </p:nvCxnSpPr>
        <p:spPr>
          <a:xfrm flipV="1">
            <a:off x="8458753" y="5167312"/>
            <a:ext cx="0" cy="298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0B0827-4BF4-814C-9A5E-E67DCD084626}"/>
              </a:ext>
            </a:extLst>
          </p:cNvPr>
          <p:cNvCxnSpPr>
            <a:cxnSpLocks/>
            <a:stCxn id="62" idx="3"/>
            <a:endCxn id="7" idx="2"/>
          </p:cNvCxnSpPr>
          <p:nvPr/>
        </p:nvCxnSpPr>
        <p:spPr>
          <a:xfrm flipV="1">
            <a:off x="8783586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A6119DDF-AFE8-894D-81E0-56C575C332B8}"/>
              </a:ext>
            </a:extLst>
          </p:cNvPr>
          <p:cNvCxnSpPr>
            <a:cxnSpLocks/>
          </p:cNvCxnSpPr>
          <p:nvPr/>
        </p:nvCxnSpPr>
        <p:spPr>
          <a:xfrm flipV="1">
            <a:off x="9108419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0440D57-07A5-F146-8A75-7A61320315DC}"/>
              </a:ext>
            </a:extLst>
          </p:cNvPr>
          <p:cNvCxnSpPr>
            <a:cxnSpLocks/>
          </p:cNvCxnSpPr>
          <p:nvPr/>
        </p:nvCxnSpPr>
        <p:spPr>
          <a:xfrm flipV="1">
            <a:off x="9433252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D1196531-1B4B-BC42-AA04-0B61552C0BA6}"/>
              </a:ext>
            </a:extLst>
          </p:cNvPr>
          <p:cNvCxnSpPr>
            <a:cxnSpLocks/>
          </p:cNvCxnSpPr>
          <p:nvPr/>
        </p:nvCxnSpPr>
        <p:spPr>
          <a:xfrm flipV="1">
            <a:off x="9758085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D6AE784E-781A-FD40-BAE5-C13EA9A32273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10082918" y="5053188"/>
            <a:ext cx="1425" cy="413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2132F92-21A9-B74C-B4D7-2CABF0FCE2E9}"/>
              </a:ext>
            </a:extLst>
          </p:cNvPr>
          <p:cNvCxnSpPr>
            <a:cxnSpLocks/>
          </p:cNvCxnSpPr>
          <p:nvPr/>
        </p:nvCxnSpPr>
        <p:spPr>
          <a:xfrm flipV="1">
            <a:off x="10407751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4544E09-F966-D24D-A673-F422B0A9809A}"/>
              </a:ext>
            </a:extLst>
          </p:cNvPr>
          <p:cNvCxnSpPr>
            <a:cxnSpLocks/>
          </p:cNvCxnSpPr>
          <p:nvPr/>
        </p:nvCxnSpPr>
        <p:spPr>
          <a:xfrm flipV="1">
            <a:off x="10732584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BC88DC37-1937-8745-920D-AE579B777196}"/>
              </a:ext>
            </a:extLst>
          </p:cNvPr>
          <p:cNvCxnSpPr>
            <a:cxnSpLocks/>
          </p:cNvCxnSpPr>
          <p:nvPr/>
        </p:nvCxnSpPr>
        <p:spPr>
          <a:xfrm flipV="1">
            <a:off x="11057417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576A7DD-4ECC-7747-AE9D-23517F7FE75C}"/>
              </a:ext>
            </a:extLst>
          </p:cNvPr>
          <p:cNvCxnSpPr>
            <a:cxnSpLocks/>
          </p:cNvCxnSpPr>
          <p:nvPr/>
        </p:nvCxnSpPr>
        <p:spPr>
          <a:xfrm flipV="1">
            <a:off x="11382250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C8BDD1E-09DB-A340-952F-165D7DD348D5}"/>
              </a:ext>
            </a:extLst>
          </p:cNvPr>
          <p:cNvCxnSpPr>
            <a:cxnSpLocks/>
          </p:cNvCxnSpPr>
          <p:nvPr/>
        </p:nvCxnSpPr>
        <p:spPr>
          <a:xfrm flipV="1">
            <a:off x="11707083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79F54F6D-A262-0F45-A365-EAA6EDC897EC}"/>
              </a:ext>
            </a:extLst>
          </p:cNvPr>
          <p:cNvSpPr/>
          <p:nvPr/>
        </p:nvSpPr>
        <p:spPr>
          <a:xfrm>
            <a:off x="9728206" y="2391907"/>
            <a:ext cx="1138692" cy="343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47DFA6A-AFA2-3647-8CC4-5FF43E813785}"/>
              </a:ext>
            </a:extLst>
          </p:cNvPr>
          <p:cNvCxnSpPr>
            <a:cxnSpLocks/>
            <a:stCxn id="22" idx="0"/>
            <a:endCxn id="116" idx="2"/>
          </p:cNvCxnSpPr>
          <p:nvPr/>
        </p:nvCxnSpPr>
        <p:spPr>
          <a:xfrm flipV="1">
            <a:off x="10084343" y="2734960"/>
            <a:ext cx="213209" cy="306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3B1FB1AB-0CA8-9948-B067-8E10382FF960}"/>
              </a:ext>
            </a:extLst>
          </p:cNvPr>
          <p:cNvCxnSpPr>
            <a:cxnSpLocks/>
            <a:stCxn id="116" idx="0"/>
            <a:endCxn id="119" idx="2"/>
          </p:cNvCxnSpPr>
          <p:nvPr/>
        </p:nvCxnSpPr>
        <p:spPr>
          <a:xfrm flipV="1">
            <a:off x="10297552" y="2073700"/>
            <a:ext cx="510777" cy="318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18">
            <a:extLst>
              <a:ext uri="{FF2B5EF4-FFF2-40B4-BE49-F238E27FC236}">
                <a16:creationId xmlns:a16="http://schemas.microsoft.com/office/drawing/2014/main" id="{4AD5C3E4-791F-AA4D-99F9-4DAD780A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0677" y="1780337"/>
            <a:ext cx="2115303" cy="29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6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2" grpId="0" animBg="1"/>
      <p:bldP spid="35" grpId="0" animBg="1"/>
      <p:bldP spid="36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16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4D4E-912C-5E46-9F89-6CEB2004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lecture, we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AE3F1-02C1-484A-9C7A-0A4235E2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autoregressive language modelling is:</a:t>
            </a:r>
          </a:p>
          <a:p>
            <a:pPr lvl="1"/>
            <a:endParaRPr lang="en-US" dirty="0"/>
          </a:p>
          <a:p>
            <a:r>
              <a:rPr lang="en-US" dirty="0"/>
              <a:t>How autoregressive language modelling transforms unsupervised learning into a series of supervised learning:</a:t>
            </a:r>
          </a:p>
          <a:p>
            <a:pPr lvl="1"/>
            <a:r>
              <a:rPr lang="en-US" dirty="0"/>
              <a:t>It is a series of predicting the next token given previous tokens.</a:t>
            </a:r>
          </a:p>
          <a:p>
            <a:r>
              <a:rPr lang="en-US" dirty="0"/>
              <a:t>How neural language modelling improves upon n-gram language models:</a:t>
            </a:r>
          </a:p>
          <a:p>
            <a:pPr lvl="1"/>
            <a:r>
              <a:rPr lang="en-US" dirty="0"/>
              <a:t>Continuous vector space facilitates generalization to unseen n-grams.</a:t>
            </a:r>
          </a:p>
          <a:p>
            <a:pPr lvl="1"/>
            <a:r>
              <a:rPr lang="en-US" dirty="0"/>
              <a:t>Infinitely large context window</a:t>
            </a:r>
          </a:p>
          <a:p>
            <a:r>
              <a:rPr lang="en-US" dirty="0"/>
              <a:t>How sentence representation extraction is used for language modelling:</a:t>
            </a:r>
          </a:p>
          <a:p>
            <a:pPr lvl="1"/>
            <a:r>
              <a:rPr lang="en-US" dirty="0"/>
              <a:t>Convolutional language models, recurrent language models and self-attention language models..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1C56-450B-3E46-8C9A-5CBFAA2A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AE677-5985-F948-BC4A-4CDC4A976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66" y="2316867"/>
            <a:ext cx="6045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4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[Training] For each hypothesis set        , find the best model: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optimization algorithm and the </a:t>
            </a:r>
            <a:r>
              <a:rPr lang="en-US" b="1" dirty="0"/>
              <a:t>training</a:t>
            </a:r>
            <a:r>
              <a:rPr lang="en-US" dirty="0"/>
              <a:t> </a:t>
            </a:r>
            <a:r>
              <a:rPr lang="en-US" b="1" dirty="0"/>
              <a:t>set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35DD31-3D1B-9649-BA9E-759F84E018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0882" y="4416136"/>
            <a:ext cx="4826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FA134-0B97-C148-AF1B-00F70D0B4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287" y="4742766"/>
            <a:ext cx="4635500" cy="9398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4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[Model Selection]* Among the trained models, select the best one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</a:t>
            </a:r>
            <a:r>
              <a:rPr lang="en-US" b="1" dirty="0"/>
              <a:t>validation</a:t>
            </a:r>
            <a:r>
              <a:rPr lang="en-US" dirty="0"/>
              <a:t> </a:t>
            </a:r>
            <a:r>
              <a:rPr lang="en-US" b="1" dirty="0"/>
              <a:t>set</a:t>
            </a:r>
            <a:r>
              <a:rPr lang="en-US" dirty="0"/>
              <a:t> loss.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54A6B8-2484-FF4A-B0A4-667B175FDD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4405" y="4929332"/>
            <a:ext cx="6375400" cy="749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7573E7-247B-424A-9056-A766403B2097}"/>
              </a:ext>
            </a:extLst>
          </p:cNvPr>
          <p:cNvSpPr txBox="1"/>
          <p:nvPr/>
        </p:nvSpPr>
        <p:spPr>
          <a:xfrm>
            <a:off x="2424774" y="6465905"/>
            <a:ext cx="976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If you’re familiar with deep learning, “hyperparameter optimization” may be a more familiar term for you.</a:t>
            </a:r>
          </a:p>
        </p:txBody>
      </p:sp>
    </p:spTree>
    <p:extLst>
      <p:ext uri="{BB962C8B-B14F-4D97-AF65-F5344CB8AC3E}">
        <p14:creationId xmlns:p14="http://schemas.microsoft.com/office/powerpoint/2010/main" val="2719114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dirty="0"/>
              <a:t>[Reporting] Report how well the best model </a:t>
            </a:r>
            <a:r>
              <a:rPr lang="en-US" i="1" dirty="0"/>
              <a:t>would </a:t>
            </a:r>
            <a:r>
              <a:rPr lang="en-US" dirty="0"/>
              <a:t>work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</a:t>
            </a:r>
            <a:r>
              <a:rPr lang="en-US" b="1" dirty="0"/>
              <a:t>test set </a:t>
            </a:r>
            <a:r>
              <a:rPr lang="en-US" dirty="0"/>
              <a:t>loss.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9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7573E7-247B-424A-9056-A766403B2097}"/>
              </a:ext>
            </a:extLst>
          </p:cNvPr>
          <p:cNvSpPr txBox="1"/>
          <p:nvPr/>
        </p:nvSpPr>
        <p:spPr>
          <a:xfrm>
            <a:off x="2424774" y="6465905"/>
            <a:ext cx="976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If you’re familiar with deep learning, “hyperparameter optimization” may be a more familiar term for you.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01E4BA-4BF8-0049-A751-630169625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0450" y="4839991"/>
            <a:ext cx="4991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01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4073</Words>
  <Application>Microsoft Macintosh PowerPoint</Application>
  <PresentationFormat>Widescreen</PresentationFormat>
  <Paragraphs>752</Paragraphs>
  <Slides>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Arial</vt:lpstr>
      <vt:lpstr>Garamond</vt:lpstr>
      <vt:lpstr>Office Theme</vt:lpstr>
      <vt:lpstr>Zoom meeting ID</vt:lpstr>
      <vt:lpstr>Course discussion/Q&amp;A</vt:lpstr>
      <vt:lpstr>Course Assistants</vt:lpstr>
      <vt:lpstr>Recap: Supervised Machine Learning</vt:lpstr>
      <vt:lpstr>Supervised Learning – Overview</vt:lpstr>
      <vt:lpstr>Supervised Learning – Overview</vt:lpstr>
      <vt:lpstr>Supervised Learning – Overview</vt:lpstr>
      <vt:lpstr>Supervised Learning – Overview</vt:lpstr>
      <vt:lpstr>Supervised Learning – Overview</vt:lpstr>
      <vt:lpstr>Supervised Learning – Overview</vt:lpstr>
      <vt:lpstr>Supervised Learning</vt:lpstr>
      <vt:lpstr>Hypothesis set – Neural Networks</vt:lpstr>
      <vt:lpstr>Hypothesis set – Neural Networks</vt:lpstr>
      <vt:lpstr>Network Architectures</vt:lpstr>
      <vt:lpstr>Network Architectures</vt:lpstr>
      <vt:lpstr>Inference – Forward Computation</vt:lpstr>
      <vt:lpstr>DAG ↔ Hypothesis Set</vt:lpstr>
      <vt:lpstr>Supervised Learning</vt:lpstr>
      <vt:lpstr>Loss Functions</vt:lpstr>
      <vt:lpstr>A Neural network                    computes a conditional distribution</vt:lpstr>
      <vt:lpstr>Important distributions – Categorical </vt:lpstr>
      <vt:lpstr>Important distributions – Gaussian </vt:lpstr>
      <vt:lpstr>Loss Function – negative log-probability </vt:lpstr>
      <vt:lpstr>Loss Function – negative log-probability </vt:lpstr>
      <vt:lpstr>Loss Function – negative log-probability </vt:lpstr>
      <vt:lpstr>Supervised Learning</vt:lpstr>
      <vt:lpstr>Loss Minimization</vt:lpstr>
      <vt:lpstr>Gradient-based optimization</vt:lpstr>
      <vt:lpstr>Gradient-based optimization</vt:lpstr>
      <vt:lpstr>Backward Computation – Backpropagation </vt:lpstr>
      <vt:lpstr>Backward Computation – Backpropagation </vt:lpstr>
      <vt:lpstr>Backward Computation – Backpropagation </vt:lpstr>
      <vt:lpstr>Backward Computation – Backpropagation </vt:lpstr>
      <vt:lpstr>Gradient-based Optimization</vt:lpstr>
      <vt:lpstr>Stochastic Gradient Descent</vt:lpstr>
      <vt:lpstr>Stochastic Gradient Descent</vt:lpstr>
      <vt:lpstr>Stochastic Gradient Descent – Early Stopping</vt:lpstr>
      <vt:lpstr>Stochastic Gradient Descent – Early Stopping</vt:lpstr>
      <vt:lpstr>Stochastic Gradient Descent                                    – Adaptive Learning Rate</vt:lpstr>
      <vt:lpstr>Supervised Learning with Neural Networks</vt:lpstr>
      <vt:lpstr>Language modeling as supervised learning</vt:lpstr>
      <vt:lpstr>Language Modelling</vt:lpstr>
      <vt:lpstr>Autoregressive language modelling</vt:lpstr>
      <vt:lpstr>Autoregressive language modelling</vt:lpstr>
      <vt:lpstr>Autoregressive language modelling</vt:lpstr>
      <vt:lpstr>Scoring a sentence</vt:lpstr>
      <vt:lpstr>Scoring a sentence</vt:lpstr>
      <vt:lpstr>N-Gram Language Models</vt:lpstr>
      <vt:lpstr>N-Gram Language Models</vt:lpstr>
      <vt:lpstr>N-Gram Language Models</vt:lpstr>
      <vt:lpstr>N-Gram Language Models</vt:lpstr>
      <vt:lpstr>N-Gram Language Models</vt:lpstr>
      <vt:lpstr>N-Gram Language Models</vt:lpstr>
      <vt:lpstr>N-Gram Language Models – Two problems</vt:lpstr>
      <vt:lpstr>Traditional Solutions</vt:lpstr>
      <vt:lpstr>Traditional Solutions</vt:lpstr>
      <vt:lpstr>N-Gram Language Models – Two problems</vt:lpstr>
      <vt:lpstr>Neural N-Gram Language Model [Bengio et al., 2001]</vt:lpstr>
      <vt:lpstr>Neural N-Gram Language Model</vt:lpstr>
      <vt:lpstr>Neural N-Gram Language Model</vt:lpstr>
      <vt:lpstr>Neural N-Gram Language Model</vt:lpstr>
      <vt:lpstr>Neural N-Gram Language Model</vt:lpstr>
      <vt:lpstr>Neural N-Gram Language Model</vt:lpstr>
      <vt:lpstr>Neural N-Gram Language Model</vt:lpstr>
      <vt:lpstr>Infinite context n→∞  – CBoW Language Models</vt:lpstr>
      <vt:lpstr>Infinite context n→∞  – Recurrent Language Models [Mikolov et al., 2010]</vt:lpstr>
      <vt:lpstr>Infinite context n→∞  – Recurrent Memory Networks [Tran et al., 2016]</vt:lpstr>
      <vt:lpstr>In this lecture, we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Kyunghyun Cho</dc:creator>
  <cp:lastModifiedBy>Kyunghyun Cho</cp:lastModifiedBy>
  <cp:revision>28</cp:revision>
  <dcterms:created xsi:type="dcterms:W3CDTF">2019-03-09T23:00:49Z</dcterms:created>
  <dcterms:modified xsi:type="dcterms:W3CDTF">2020-03-16T00:39:08Z</dcterms:modified>
</cp:coreProperties>
</file>

<file path=docProps/thumbnail.jpeg>
</file>